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282" r:id="rId3"/>
    <p:sldId id="256" r:id="rId4"/>
    <p:sldId id="257" r:id="rId5"/>
    <p:sldId id="280" r:id="rId6"/>
    <p:sldId id="276" r:id="rId7"/>
    <p:sldId id="277" r:id="rId8"/>
    <p:sldId id="289" r:id="rId9"/>
    <p:sldId id="266" r:id="rId10"/>
    <p:sldId id="284" r:id="rId11"/>
    <p:sldId id="261" r:id="rId12"/>
    <p:sldId id="278" r:id="rId13"/>
    <p:sldId id="294" r:id="rId14"/>
    <p:sldId id="293" r:id="rId15"/>
    <p:sldId id="267" r:id="rId16"/>
    <p:sldId id="290" r:id="rId17"/>
    <p:sldId id="268" r:id="rId18"/>
    <p:sldId id="292" r:id="rId19"/>
    <p:sldId id="291" r:id="rId20"/>
    <p:sldId id="263" r:id="rId21"/>
    <p:sldId id="273" r:id="rId22"/>
    <p:sldId id="286" r:id="rId23"/>
    <p:sldId id="287" r:id="rId24"/>
    <p:sldId id="288" r:id="rId25"/>
    <p:sldId id="262" r:id="rId26"/>
    <p:sldId id="269" r:id="rId27"/>
    <p:sldId id="295" r:id="rId28"/>
    <p:sldId id="298" r:id="rId29"/>
    <p:sldId id="297" r:id="rId30"/>
    <p:sldId id="265" r:id="rId31"/>
    <p:sldId id="274" r:id="rId32"/>
    <p:sldId id="275" r:id="rId3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6C0A"/>
    <a:srgbClr val="C8087F"/>
    <a:srgbClr val="000000"/>
    <a:srgbClr val="35930B"/>
    <a:srgbClr val="8D8A10"/>
    <a:srgbClr val="FCDDBA"/>
    <a:srgbClr val="8A2104"/>
    <a:srgbClr val="151515"/>
    <a:srgbClr val="0F0F0F"/>
    <a:srgbClr val="FDD3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60"/>
  </p:normalViewPr>
  <p:slideViewPr>
    <p:cSldViewPr>
      <p:cViewPr>
        <p:scale>
          <a:sx n="83" d="100"/>
          <a:sy n="83" d="100"/>
        </p:scale>
        <p:origin x="643" y="1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E55-4B2A-9D89-06085B5056A5}"/>
              </c:ext>
            </c:extLst>
          </c:dPt>
          <c:dPt>
            <c:idx val="1"/>
            <c:bubble3D val="0"/>
            <c:spPr>
              <a:solidFill>
                <a:srgbClr val="35930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E55-4B2A-9D89-06085B5056A5}"/>
              </c:ext>
            </c:extLst>
          </c:dPt>
          <c:dPt>
            <c:idx val="2"/>
            <c:bubble3D val="0"/>
            <c:spPr>
              <a:solidFill>
                <a:srgbClr val="8A210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E55-4B2A-9D89-06085B5056A5}"/>
              </c:ext>
            </c:extLst>
          </c:dPt>
          <c:dPt>
            <c:idx val="3"/>
            <c:bubble3D val="0"/>
            <c:spPr>
              <a:solidFill>
                <a:srgbClr val="C8087F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DE55-4B2A-9D89-06085B5056A5}"/>
              </c:ext>
            </c:extLst>
          </c:dPt>
          <c:dPt>
            <c:idx val="4"/>
            <c:bubble3D val="0"/>
            <c:spPr>
              <a:solidFill>
                <a:srgbClr val="FCDDB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DE55-4B2A-9D89-06085B5056A5}"/>
              </c:ext>
            </c:extLst>
          </c:dPt>
          <c:dPt>
            <c:idx val="5"/>
            <c:bubble3D val="0"/>
            <c:spPr>
              <a:solidFill>
                <a:schemeClr val="tx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E55-4B2A-9D89-06085B5056A5}"/>
              </c:ext>
            </c:extLst>
          </c:dPt>
          <c:dPt>
            <c:idx val="6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E55-4B2A-9D89-06085B5056A5}"/>
              </c:ext>
            </c:extLst>
          </c:dPt>
          <c:cat>
            <c:strRef>
              <c:f>Лист1!$A$2:$A$8</c:f>
              <c:strCache>
                <c:ptCount val="7"/>
                <c:pt idx="0">
                  <c:v>Логические</c:v>
                </c:pt>
                <c:pt idx="1">
                  <c:v>Лаборатории</c:v>
                </c:pt>
                <c:pt idx="2">
                  <c:v>Тесты\викторины</c:v>
                </c:pt>
                <c:pt idx="3">
                  <c:v>Опыты</c:v>
                </c:pt>
                <c:pt idx="4">
                  <c:v>Другое</c:v>
                </c:pt>
                <c:pt idx="5">
                  <c:v>Игры</c:v>
                </c:pt>
                <c:pt idx="6">
                  <c:v>Интерактивы LearningApps.org</c:v>
                </c:pt>
              </c:strCache>
            </c:strRef>
          </c:cat>
          <c:val>
            <c:numRef>
              <c:f>Лист1!$B$2:$B$8</c:f>
              <c:numCache>
                <c:formatCode>General</c:formatCode>
                <c:ptCount val="7"/>
                <c:pt idx="0">
                  <c:v>16</c:v>
                </c:pt>
                <c:pt idx="1">
                  <c:v>20</c:v>
                </c:pt>
                <c:pt idx="2">
                  <c:v>1005</c:v>
                </c:pt>
                <c:pt idx="3">
                  <c:v>4</c:v>
                </c:pt>
                <c:pt idx="4">
                  <c:v>2067</c:v>
                </c:pt>
                <c:pt idx="5">
                  <c:v>82</c:v>
                </c:pt>
                <c:pt idx="6">
                  <c:v>16885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55-4B2A-9D89-06085B5056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egendEntry>
        <c:idx val="4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egendEntry>
        <c:idx val="5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media/image1.jpg>
</file>

<file path=ppt/media/image10.svg>
</file>

<file path=ppt/media/image11.png>
</file>

<file path=ppt/media/image12.svg>
</file>

<file path=ppt/media/image13.jpg>
</file>

<file path=ppt/media/image14.jp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18E32-6405-475B-B231-32C573F1AABB}" type="datetimeFigureOut">
              <a:rPr lang="ru-RU" smtClean="0"/>
              <a:pPr/>
              <a:t>22.11.2018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92895-5831-4ECD-98FF-A1A6DFD993F6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12" Type="http://schemas.openxmlformats.org/officeDocument/2006/relationships/image" Target="../media/image27.svg"/><Relationship Id="rId2" Type="http://schemas.openxmlformats.org/officeDocument/2006/relationships/image" Target="../media/image17.png"/><Relationship Id="rId16" Type="http://schemas.openxmlformats.org/officeDocument/2006/relationships/image" Target="../media/image3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svg"/><Relationship Id="rId15" Type="http://schemas.openxmlformats.org/officeDocument/2006/relationships/image" Target="../media/image3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svg"/><Relationship Id="rId14" Type="http://schemas.openxmlformats.org/officeDocument/2006/relationships/image" Target="../media/image29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0579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Блок-схема: альтернативный процесс 2">
            <a:extLst>
              <a:ext uri="{FF2B5EF4-FFF2-40B4-BE49-F238E27FC236}">
                <a16:creationId xmlns:a16="http://schemas.microsoft.com/office/drawing/2014/main" id="{4355EC69-8225-44F7-A317-1F3CD2416AD4}"/>
              </a:ext>
            </a:extLst>
          </p:cNvPr>
          <p:cNvSpPr/>
          <p:nvPr/>
        </p:nvSpPr>
        <p:spPr>
          <a:xfrm>
            <a:off x="20701" y="595042"/>
            <a:ext cx="3857652" cy="92869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ГИПОТЕЗА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249654B5-8B8B-4F8F-82AA-7FB96EC90FAE}"/>
              </a:ext>
            </a:extLst>
          </p:cNvPr>
          <p:cNvCxnSpPr>
            <a:cxnSpLocks/>
          </p:cNvCxnSpPr>
          <p:nvPr/>
        </p:nvCxnSpPr>
        <p:spPr>
          <a:xfrm>
            <a:off x="-36512" y="1412776"/>
            <a:ext cx="9396536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99E91A1-F6E1-41A1-8028-D5C474EB8DF1}"/>
              </a:ext>
            </a:extLst>
          </p:cNvPr>
          <p:cNvSpPr txBox="1"/>
          <p:nvPr/>
        </p:nvSpPr>
        <p:spPr>
          <a:xfrm>
            <a:off x="323528" y="2828835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Разработанный конструктор приложений для МЭШ позволит быстрее и качественнее создавать образовательные приложения людям, не имеющим навыков программирования.</a:t>
            </a:r>
          </a:p>
        </p:txBody>
      </p:sp>
    </p:spTree>
    <p:extLst>
      <p:ext uri="{BB962C8B-B14F-4D97-AF65-F5344CB8AC3E}">
        <p14:creationId xmlns:p14="http://schemas.microsoft.com/office/powerpoint/2010/main" val="1716755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Блок-схема: альтернативный процесс 9"/>
          <p:cNvSpPr/>
          <p:nvPr/>
        </p:nvSpPr>
        <p:spPr>
          <a:xfrm>
            <a:off x="97388" y="575247"/>
            <a:ext cx="3256208" cy="92869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ln w="0"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ЗАДАЧИ</a:t>
            </a:r>
          </a:p>
        </p:txBody>
      </p:sp>
      <p:sp>
        <p:nvSpPr>
          <p:cNvPr id="11" name="Блок-схема: альтернативный процесс 10"/>
          <p:cNvSpPr/>
          <p:nvPr/>
        </p:nvSpPr>
        <p:spPr>
          <a:xfrm>
            <a:off x="323528" y="4437112"/>
            <a:ext cx="7704856" cy="785818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Анализ имеющихся сервисов с  образовательными приложениями.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Анализ преимуществ и недостатков существующего функционала в МЭШ.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Разработка архитектуры веб-приложения конструктора.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Разработка дизайна и юзабилити готового продукта.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Написание кода конструктора приложений для МЭШ.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Тестирование созданного прототипа конструктора.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Определение перспектив совершенствования конструктора.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 w="0">
                <a:solidFill>
                  <a:schemeClr val="bg1">
                    <a:lumMod val="85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 w="0">
                <a:solidFill>
                  <a:schemeClr val="bg1">
                    <a:lumMod val="85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 w="0">
                <a:solidFill>
                  <a:schemeClr val="bg1">
                    <a:lumMod val="85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 w="0">
                <a:solidFill>
                  <a:schemeClr val="bg1">
                    <a:lumMod val="85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79501DE4-3729-4ED8-9243-39DD6D846304}"/>
              </a:ext>
            </a:extLst>
          </p:cNvPr>
          <p:cNvCxnSpPr>
            <a:cxnSpLocks/>
          </p:cNvCxnSpPr>
          <p:nvPr/>
        </p:nvCxnSpPr>
        <p:spPr>
          <a:xfrm>
            <a:off x="-36512" y="1412776"/>
            <a:ext cx="9396536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56209E0B-89F5-497E-9581-E3F974668525}"/>
              </a:ext>
            </a:extLst>
          </p:cNvPr>
          <p:cNvSpPr/>
          <p:nvPr/>
        </p:nvSpPr>
        <p:spPr>
          <a:xfrm>
            <a:off x="-6385" y="515180"/>
            <a:ext cx="4824536" cy="100644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4400" b="1" dirty="0">
                <a:ln w="0"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МЕТОДОЛОГИЯ</a:t>
            </a: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D30BD180-E8AA-4037-916C-EFEEF5A7F02E}"/>
              </a:ext>
            </a:extLst>
          </p:cNvPr>
          <p:cNvSpPr/>
          <p:nvPr/>
        </p:nvSpPr>
        <p:spPr>
          <a:xfrm>
            <a:off x="1691680" y="2636912"/>
            <a:ext cx="5760640" cy="71438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Agile</a:t>
            </a:r>
            <a:endParaRPr lang="ru-RU" sz="2400" b="1" dirty="0">
              <a:ln>
                <a:solidFill>
                  <a:schemeClr val="bg1">
                    <a:lumMod val="8500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Скругленный прямоугольник 3">
            <a:extLst>
              <a:ext uri="{FF2B5EF4-FFF2-40B4-BE49-F238E27FC236}">
                <a16:creationId xmlns:a16="http://schemas.microsoft.com/office/drawing/2014/main" id="{E28617B9-3218-42AD-A1F2-874F74BB7925}"/>
              </a:ext>
            </a:extLst>
          </p:cNvPr>
          <p:cNvSpPr/>
          <p:nvPr/>
        </p:nvSpPr>
        <p:spPr>
          <a:xfrm>
            <a:off x="2649416" y="3752812"/>
            <a:ext cx="3845168" cy="71438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Scrum</a:t>
            </a:r>
            <a:endParaRPr lang="ru-RU" sz="2400" b="1" dirty="0">
              <a:ln>
                <a:solidFill>
                  <a:schemeClr val="bg1">
                    <a:lumMod val="8500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1A632052-C903-4A5D-A71B-0A7FA2DFEF05}"/>
              </a:ext>
            </a:extLst>
          </p:cNvPr>
          <p:cNvCxnSpPr>
            <a:stCxn id="4" idx="2"/>
            <a:endCxn id="7" idx="0"/>
          </p:cNvCxnSpPr>
          <p:nvPr/>
        </p:nvCxnSpPr>
        <p:spPr>
          <a:xfrm>
            <a:off x="4572000" y="3351292"/>
            <a:ext cx="0" cy="40152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60DF66BA-95F3-40E1-908B-BF7A0BE219A5}"/>
              </a:ext>
            </a:extLst>
          </p:cNvPr>
          <p:cNvCxnSpPr>
            <a:cxnSpLocks/>
          </p:cNvCxnSpPr>
          <p:nvPr/>
        </p:nvCxnSpPr>
        <p:spPr>
          <a:xfrm>
            <a:off x="-36512" y="1412776"/>
            <a:ext cx="9396536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398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56FB9CB-F3A1-4366-A8AB-D743A2A9C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5450"/>
            <a:ext cx="9144000" cy="420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363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3">
            <a:extLst>
              <a:ext uri="{FF2B5EF4-FFF2-40B4-BE49-F238E27FC236}">
                <a16:creationId xmlns:a16="http://schemas.microsoft.com/office/drawing/2014/main" id="{93B1B2E9-2597-42BF-98D7-FB4CDC059003}"/>
              </a:ext>
            </a:extLst>
          </p:cNvPr>
          <p:cNvSpPr/>
          <p:nvPr/>
        </p:nvSpPr>
        <p:spPr>
          <a:xfrm>
            <a:off x="6328705" y="1367457"/>
            <a:ext cx="28454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Спринт 3</a:t>
            </a:r>
          </a:p>
        </p:txBody>
      </p:sp>
      <p:sp>
        <p:nvSpPr>
          <p:cNvPr id="5" name="Скругленный прямоугольник 3">
            <a:extLst>
              <a:ext uri="{FF2B5EF4-FFF2-40B4-BE49-F238E27FC236}">
                <a16:creationId xmlns:a16="http://schemas.microsoft.com/office/drawing/2014/main" id="{2D1D47C8-A4AD-42EF-A2D4-9C7EF915F58C}"/>
              </a:ext>
            </a:extLst>
          </p:cNvPr>
          <p:cNvSpPr/>
          <p:nvPr/>
        </p:nvSpPr>
        <p:spPr>
          <a:xfrm>
            <a:off x="3293627" y="1367457"/>
            <a:ext cx="28454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Спринт 2</a:t>
            </a: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5CE33629-6F27-4C02-A176-750B8F5168C5}"/>
              </a:ext>
            </a:extLst>
          </p:cNvPr>
          <p:cNvSpPr/>
          <p:nvPr/>
        </p:nvSpPr>
        <p:spPr>
          <a:xfrm>
            <a:off x="344931" y="1332585"/>
            <a:ext cx="28454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Спринт 1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D675A4D-31CA-4EC0-9085-90BCECE23F73}"/>
              </a:ext>
            </a:extLst>
          </p:cNvPr>
          <p:cNvSpPr/>
          <p:nvPr/>
        </p:nvSpPr>
        <p:spPr>
          <a:xfrm>
            <a:off x="395536" y="643335"/>
            <a:ext cx="401699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400" b="1" dirty="0">
                <a:ln w="0"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ЭТАПЫ РАБОТЫ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5C848244-FCC7-43F9-9850-8C21993D7AFD}"/>
              </a:ext>
            </a:extLst>
          </p:cNvPr>
          <p:cNvCxnSpPr>
            <a:cxnSpLocks/>
          </p:cNvCxnSpPr>
          <p:nvPr/>
        </p:nvCxnSpPr>
        <p:spPr>
          <a:xfrm>
            <a:off x="-36512" y="1412776"/>
            <a:ext cx="9396536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7835C2D-DA04-4AD2-B030-F03AABAA77C9}"/>
              </a:ext>
            </a:extLst>
          </p:cNvPr>
          <p:cNvSpPr txBox="1"/>
          <p:nvPr/>
        </p:nvSpPr>
        <p:spPr>
          <a:xfrm>
            <a:off x="28357" y="2081837"/>
            <a:ext cx="3482507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Определение проблемы, цели и задач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Работа в конструкторе сценариев уроков МЭШ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Создание доски в </a:t>
            </a:r>
            <a:r>
              <a:rPr lang="en-US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Trello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Начало работы с </a:t>
            </a:r>
            <a:r>
              <a:rPr lang="en-US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Git</a:t>
            </a:r>
            <a:endParaRPr lang="ru-RU" dirty="0">
              <a:ln w="18415" cmpd="sng">
                <a:solidFill>
                  <a:schemeClr val="bg1">
                    <a:lumMod val="8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Обучение </a:t>
            </a:r>
            <a:r>
              <a:rPr lang="en-US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HTML, CSS </a:t>
            </a: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и </a:t>
            </a:r>
            <a:r>
              <a:rPr lang="en-US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JS</a:t>
            </a:r>
            <a:endParaRPr lang="ru-RU" dirty="0">
              <a:ln w="18415" cmpd="sng">
                <a:solidFill>
                  <a:schemeClr val="bg1">
                    <a:lumMod val="8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Создание собственных приложений (</a:t>
            </a:r>
            <a:r>
              <a:rPr lang="en-US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HTML, CSS, JS)</a:t>
            </a:r>
            <a:endParaRPr lang="ru-RU" dirty="0">
              <a:ln w="18415" cmpd="sng">
                <a:solidFill>
                  <a:schemeClr val="bg1">
                    <a:lumMod val="8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Создание и настройка сервера.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Подготовка к первой предзащите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1600" dirty="0">
              <a:ln w="18415" cmpd="sng">
                <a:solidFill>
                  <a:schemeClr val="bg1">
                    <a:lumMod val="8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>
              <a:ln w="18415" cmpd="sng">
                <a:solidFill>
                  <a:schemeClr val="bg1">
                    <a:lumMod val="8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820A96-79AD-469C-B433-B49801B23345}"/>
              </a:ext>
            </a:extLst>
          </p:cNvPr>
          <p:cNvSpPr txBox="1"/>
          <p:nvPr/>
        </p:nvSpPr>
        <p:spPr>
          <a:xfrm>
            <a:off x="3293627" y="2085490"/>
            <a:ext cx="31258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Создание стартовой страницы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Написание прототипа конструктора тестов с выбором ответа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Разработка механизма сбора данных от пользователя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Создания «скелета» проигрывателя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Тренинги по самопрезентации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Курсы по проектной работе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Подготовка ко второй предзащите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0D1FFB-E96E-4690-AE07-A011362858DB}"/>
              </a:ext>
            </a:extLst>
          </p:cNvPr>
          <p:cNvSpPr txBox="1"/>
          <p:nvPr/>
        </p:nvSpPr>
        <p:spPr>
          <a:xfrm>
            <a:off x="6131170" y="2046965"/>
            <a:ext cx="298447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Доработка конструктора тестов с выбором ответа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Написание прототипа и доработка конструктора теста-цепочки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Кастомизация проигрывателя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Состыковка механизма сбора данных и конструктора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Работа над архиватором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Создание заключительной страницы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Подготовка к защите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n w="18415" cmpd="sng">
                <a:solidFill>
                  <a:schemeClr val="bg1">
                    <a:lumMod val="8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n w="18415" cmpd="sng">
                <a:solidFill>
                  <a:schemeClr val="bg1">
                    <a:lumMod val="8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n w="18415" cmpd="sng">
                <a:solidFill>
                  <a:schemeClr val="bg1">
                    <a:lumMod val="8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21405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3">
            <a:extLst>
              <a:ext uri="{FF2B5EF4-FFF2-40B4-BE49-F238E27FC236}">
                <a16:creationId xmlns:a16="http://schemas.microsoft.com/office/drawing/2014/main" id="{2B92231B-E75A-4489-AE16-3D6A73D65C6C}"/>
              </a:ext>
            </a:extLst>
          </p:cNvPr>
          <p:cNvSpPr/>
          <p:nvPr/>
        </p:nvSpPr>
        <p:spPr>
          <a:xfrm>
            <a:off x="683568" y="1851962"/>
            <a:ext cx="28454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LearningApps.org</a:t>
            </a:r>
            <a:endParaRPr lang="ru-RU" sz="2800" b="1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1D9826C8-977A-4566-AE6F-C3AF59E1D1A6}"/>
              </a:ext>
            </a:extLst>
          </p:cNvPr>
          <p:cNvSpPr/>
          <p:nvPr/>
        </p:nvSpPr>
        <p:spPr>
          <a:xfrm>
            <a:off x="16768" y="484247"/>
            <a:ext cx="7704856" cy="100644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3600" b="1" dirty="0">
                <a:ln w="0"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АНАЛИЗ ИМЕЮЩИХСЯ РЕШЕНИЙ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B6AB94D9-5FAB-42BC-A28F-1325ADAFE84E}"/>
              </a:ext>
            </a:extLst>
          </p:cNvPr>
          <p:cNvCxnSpPr>
            <a:cxnSpLocks/>
          </p:cNvCxnSpPr>
          <p:nvPr/>
        </p:nvCxnSpPr>
        <p:spPr>
          <a:xfrm>
            <a:off x="-108520" y="1412776"/>
            <a:ext cx="9468544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Скругленный прямоугольник 3">
            <a:extLst>
              <a:ext uri="{FF2B5EF4-FFF2-40B4-BE49-F238E27FC236}">
                <a16:creationId xmlns:a16="http://schemas.microsoft.com/office/drawing/2014/main" id="{035F0061-BEA6-4674-924A-273E85D15836}"/>
              </a:ext>
            </a:extLst>
          </p:cNvPr>
          <p:cNvSpPr/>
          <p:nvPr/>
        </p:nvSpPr>
        <p:spPr>
          <a:xfrm>
            <a:off x="5614992" y="1851962"/>
            <a:ext cx="28454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Uchi.ru</a:t>
            </a:r>
            <a:endParaRPr lang="ru-RU" sz="2800" b="1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Скругленный прямоугольник 3">
            <a:extLst>
              <a:ext uri="{FF2B5EF4-FFF2-40B4-BE49-F238E27FC236}">
                <a16:creationId xmlns:a16="http://schemas.microsoft.com/office/drawing/2014/main" id="{C506F62D-E797-405A-9DD7-D9EFC999007A}"/>
              </a:ext>
            </a:extLst>
          </p:cNvPr>
          <p:cNvSpPr/>
          <p:nvPr/>
        </p:nvSpPr>
        <p:spPr>
          <a:xfrm>
            <a:off x="683568" y="3071810"/>
            <a:ext cx="28454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Шаблонность</a:t>
            </a:r>
          </a:p>
        </p:txBody>
      </p:sp>
      <p:sp>
        <p:nvSpPr>
          <p:cNvPr id="10" name="Скругленный прямоугольник 3">
            <a:extLst>
              <a:ext uri="{FF2B5EF4-FFF2-40B4-BE49-F238E27FC236}">
                <a16:creationId xmlns:a16="http://schemas.microsoft.com/office/drawing/2014/main" id="{53E36C08-9C59-41EC-A31D-EA9B07154195}"/>
              </a:ext>
            </a:extLst>
          </p:cNvPr>
          <p:cNvSpPr/>
          <p:nvPr/>
        </p:nvSpPr>
        <p:spPr>
          <a:xfrm>
            <a:off x="5395503" y="3066166"/>
            <a:ext cx="324036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Готовые приложения</a:t>
            </a:r>
          </a:p>
        </p:txBody>
      </p:sp>
      <p:sp>
        <p:nvSpPr>
          <p:cNvPr id="11" name="Скругленный прямоугольник 3">
            <a:extLst>
              <a:ext uri="{FF2B5EF4-FFF2-40B4-BE49-F238E27FC236}">
                <a16:creationId xmlns:a16="http://schemas.microsoft.com/office/drawing/2014/main" id="{E8B73048-8437-4CBA-8CF9-A98454D881C2}"/>
              </a:ext>
            </a:extLst>
          </p:cNvPr>
          <p:cNvSpPr/>
          <p:nvPr/>
        </p:nvSpPr>
        <p:spPr>
          <a:xfrm>
            <a:off x="5592963" y="3717032"/>
            <a:ext cx="28454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Регистрация класса</a:t>
            </a:r>
          </a:p>
        </p:txBody>
      </p:sp>
      <p:sp>
        <p:nvSpPr>
          <p:cNvPr id="12" name="Скругленный прямоугольник 3">
            <a:extLst>
              <a:ext uri="{FF2B5EF4-FFF2-40B4-BE49-F238E27FC236}">
                <a16:creationId xmlns:a16="http://schemas.microsoft.com/office/drawing/2014/main" id="{A287455E-E311-40AB-9F06-7E6931E0B676}"/>
              </a:ext>
            </a:extLst>
          </p:cNvPr>
          <p:cNvSpPr/>
          <p:nvPr/>
        </p:nvSpPr>
        <p:spPr>
          <a:xfrm>
            <a:off x="705599" y="3717032"/>
            <a:ext cx="28454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Авторизация</a:t>
            </a:r>
          </a:p>
        </p:txBody>
      </p:sp>
      <p:sp>
        <p:nvSpPr>
          <p:cNvPr id="13" name="Скругленный прямоугольник 3">
            <a:extLst>
              <a:ext uri="{FF2B5EF4-FFF2-40B4-BE49-F238E27FC236}">
                <a16:creationId xmlns:a16="http://schemas.microsoft.com/office/drawing/2014/main" id="{FC33F391-5EAB-45BB-8C1F-9118DF035D6B}"/>
              </a:ext>
            </a:extLst>
          </p:cNvPr>
          <p:cNvSpPr/>
          <p:nvPr/>
        </p:nvSpPr>
        <p:spPr>
          <a:xfrm>
            <a:off x="5614992" y="4433898"/>
            <a:ext cx="28454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Ограниченность в предметах</a:t>
            </a:r>
          </a:p>
        </p:txBody>
      </p:sp>
      <p:sp>
        <p:nvSpPr>
          <p:cNvPr id="14" name="Скругленный прямоугольник 3">
            <a:extLst>
              <a:ext uri="{FF2B5EF4-FFF2-40B4-BE49-F238E27FC236}">
                <a16:creationId xmlns:a16="http://schemas.microsoft.com/office/drawing/2014/main" id="{5DAD1CB6-BB5F-485C-8ED3-6E98AFDCD47C}"/>
              </a:ext>
            </a:extLst>
          </p:cNvPr>
          <p:cNvSpPr/>
          <p:nvPr/>
        </p:nvSpPr>
        <p:spPr>
          <a:xfrm>
            <a:off x="730943" y="4434061"/>
            <a:ext cx="28454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Проблемы с выгрузкой</a:t>
            </a:r>
          </a:p>
        </p:txBody>
      </p:sp>
    </p:spTree>
    <p:extLst>
      <p:ext uri="{BB962C8B-B14F-4D97-AF65-F5344CB8AC3E}">
        <p14:creationId xmlns:p14="http://schemas.microsoft.com/office/powerpoint/2010/main" val="4111843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2B90849-676D-45DB-93DF-6006BA772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8560" y="0"/>
            <a:ext cx="10082617" cy="688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225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2BFDC67-DEA9-4F1B-8BE5-FD31FB4DFB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95" t="-400" r="15006" b="5747"/>
          <a:stretch/>
        </p:blipFill>
        <p:spPr>
          <a:xfrm>
            <a:off x="0" y="1"/>
            <a:ext cx="9144000" cy="6858000"/>
          </a:xfrm>
          <a:prstGeom prst="rect">
            <a:avLst/>
          </a:prstGeom>
        </p:spPr>
      </p:pic>
      <p:sp>
        <p:nvSpPr>
          <p:cNvPr id="4" name="Стрелка: вниз 3">
            <a:extLst>
              <a:ext uri="{FF2B5EF4-FFF2-40B4-BE49-F238E27FC236}">
                <a16:creationId xmlns:a16="http://schemas.microsoft.com/office/drawing/2014/main" id="{39C6DF68-78BD-46D3-B09C-095F3382096D}"/>
              </a:ext>
            </a:extLst>
          </p:cNvPr>
          <p:cNvSpPr/>
          <p:nvPr/>
        </p:nvSpPr>
        <p:spPr>
          <a:xfrm>
            <a:off x="1259632" y="4509120"/>
            <a:ext cx="1152128" cy="1296144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41CF9441-36EF-42BA-A4C2-24191D672878}"/>
              </a:ext>
            </a:extLst>
          </p:cNvPr>
          <p:cNvSpPr/>
          <p:nvPr/>
        </p:nvSpPr>
        <p:spPr>
          <a:xfrm>
            <a:off x="1547664" y="5805264"/>
            <a:ext cx="648072" cy="216024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171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855805B-73AB-44E3-A83F-EE7958F98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521" y="-32188"/>
            <a:ext cx="9451917" cy="698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5760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D67263B-AD26-4C1E-BFB1-B69C21BDE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2916" y="-83296"/>
            <a:ext cx="9809832" cy="695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80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79EFD9-ACDE-433F-AC06-3290D5515A66}"/>
              </a:ext>
            </a:extLst>
          </p:cNvPr>
          <p:cNvSpPr txBox="1"/>
          <p:nvPr/>
        </p:nvSpPr>
        <p:spPr>
          <a:xfrm>
            <a:off x="3203848" y="2132856"/>
            <a:ext cx="61624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b="1" dirty="0">
                <a:ln w="12700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М</a:t>
            </a:r>
            <a:r>
              <a:rPr lang="ru-RU" sz="3600" b="1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осковская</a:t>
            </a:r>
          </a:p>
          <a:p>
            <a:r>
              <a:rPr lang="ru-RU" sz="4800" b="1" dirty="0">
                <a:ln w="12700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Э</a:t>
            </a:r>
            <a:r>
              <a:rPr lang="ru-RU" sz="3600" b="1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лектронная</a:t>
            </a:r>
          </a:p>
          <a:p>
            <a:r>
              <a:rPr lang="ru-RU" sz="4800" b="1" dirty="0">
                <a:ln w="12700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Ш</a:t>
            </a:r>
            <a:r>
              <a:rPr lang="ru-RU" sz="3600" b="1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кола</a:t>
            </a:r>
          </a:p>
        </p:txBody>
      </p:sp>
    </p:spTree>
    <p:extLst>
      <p:ext uri="{BB962C8B-B14F-4D97-AF65-F5344CB8AC3E}">
        <p14:creationId xmlns:p14="http://schemas.microsoft.com/office/powerpoint/2010/main" val="11041461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Блок-схема: альтернативный процесс 2"/>
          <p:cNvSpPr/>
          <p:nvPr/>
        </p:nvSpPr>
        <p:spPr>
          <a:xfrm>
            <a:off x="357158" y="428604"/>
            <a:ext cx="8501122" cy="92869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АНАЛИЗ СУЩЕСТВУЮЩЕГО ФУНКЦИОНАЛА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357158" y="1714488"/>
            <a:ext cx="4142834" cy="785818"/>
          </a:xfrm>
          <a:prstGeom prst="roundRect">
            <a:avLst/>
          </a:prstGeom>
          <a:solidFill>
            <a:srgbClr val="15151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Анализ существующих  приложений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4857752" y="1714488"/>
            <a:ext cx="4142834" cy="785818"/>
          </a:xfrm>
          <a:prstGeom prst="roundRect">
            <a:avLst/>
          </a:prstGeom>
          <a:solidFill>
            <a:srgbClr val="15151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Анализ конструктора сценариев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729115" y="2842063"/>
            <a:ext cx="3772938" cy="1214443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Проблема с классификацией приложений</a:t>
            </a: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5284141" y="5062997"/>
            <a:ext cx="3772938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Проблемы с масштабом элементов</a:t>
            </a: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727054" y="4378048"/>
            <a:ext cx="3772938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Нет разнообразия контента</a:t>
            </a: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5286380" y="4020858"/>
            <a:ext cx="3772938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Невозможно выравнивание</a:t>
            </a: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5286380" y="2857496"/>
            <a:ext cx="3772938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Невозможно наложение элементов друг на друга</a:t>
            </a:r>
          </a:p>
        </p:txBody>
      </p:sp>
      <p:cxnSp>
        <p:nvCxnSpPr>
          <p:cNvPr id="16" name="Соединительная линия уступом 15"/>
          <p:cNvCxnSpPr>
            <a:cxnSpLocks/>
            <a:stCxn id="3" idx="2"/>
            <a:endCxn id="4" idx="0"/>
          </p:cNvCxnSpPr>
          <p:nvPr/>
        </p:nvCxnSpPr>
        <p:spPr>
          <a:xfrm rot="5400000">
            <a:off x="3339552" y="446321"/>
            <a:ext cx="357190" cy="2179144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оединительная линия уступом 17"/>
          <p:cNvCxnSpPr>
            <a:cxnSpLocks/>
            <a:stCxn id="3" idx="2"/>
            <a:endCxn id="5" idx="0"/>
          </p:cNvCxnSpPr>
          <p:nvPr/>
        </p:nvCxnSpPr>
        <p:spPr>
          <a:xfrm rot="16200000" flipH="1">
            <a:off x="5589849" y="375168"/>
            <a:ext cx="357190" cy="2321450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hape 19"/>
          <p:cNvCxnSpPr>
            <a:cxnSpLocks/>
            <a:stCxn id="4" idx="2"/>
            <a:endCxn id="7" idx="1"/>
          </p:cNvCxnSpPr>
          <p:nvPr/>
        </p:nvCxnSpPr>
        <p:spPr>
          <a:xfrm rot="5400000">
            <a:off x="1104356" y="2125065"/>
            <a:ext cx="948979" cy="1699460"/>
          </a:xfrm>
          <a:prstGeom prst="bentConnector4">
            <a:avLst>
              <a:gd name="adj1" fmla="val 18007"/>
              <a:gd name="adj2" fmla="val 113451"/>
            </a:avLst>
          </a:prstGeom>
          <a:ln w="28575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hape 25"/>
          <p:cNvCxnSpPr>
            <a:cxnSpLocks/>
            <a:endCxn id="11" idx="1"/>
          </p:cNvCxnSpPr>
          <p:nvPr/>
        </p:nvCxnSpPr>
        <p:spPr>
          <a:xfrm rot="16200000" flipH="1">
            <a:off x="-289609" y="3718575"/>
            <a:ext cx="1806304" cy="227022"/>
          </a:xfrm>
          <a:prstGeom prst="bentConnector2">
            <a:avLst/>
          </a:prstGeom>
          <a:ln w="28575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hape 27"/>
          <p:cNvCxnSpPr>
            <a:cxnSpLocks/>
            <a:stCxn id="5" idx="2"/>
            <a:endCxn id="10" idx="1"/>
          </p:cNvCxnSpPr>
          <p:nvPr/>
        </p:nvCxnSpPr>
        <p:spPr>
          <a:xfrm rot="5400000">
            <a:off x="4646715" y="3137732"/>
            <a:ext cx="2919881" cy="1645028"/>
          </a:xfrm>
          <a:prstGeom prst="bentConnector4">
            <a:avLst>
              <a:gd name="adj1" fmla="val 5924"/>
              <a:gd name="adj2" fmla="val 113896"/>
            </a:avLst>
          </a:prstGeom>
          <a:ln w="28575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 стрелкой 33"/>
          <p:cNvCxnSpPr>
            <a:cxnSpLocks/>
            <a:endCxn id="12" idx="1"/>
          </p:cNvCxnSpPr>
          <p:nvPr/>
        </p:nvCxnSpPr>
        <p:spPr>
          <a:xfrm>
            <a:off x="5072066" y="4378048"/>
            <a:ext cx="214314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 стрелкой 37"/>
          <p:cNvCxnSpPr>
            <a:cxnSpLocks/>
            <a:endCxn id="14" idx="1"/>
          </p:cNvCxnSpPr>
          <p:nvPr/>
        </p:nvCxnSpPr>
        <p:spPr>
          <a:xfrm>
            <a:off x="5072066" y="3214686"/>
            <a:ext cx="214314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EC811BFB-AC51-469D-996A-F60CE88D53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0266613"/>
              </p:ext>
            </p:extLst>
          </p:nvPr>
        </p:nvGraphicFramePr>
        <p:xfrm>
          <a:off x="611560" y="1268760"/>
          <a:ext cx="7704856" cy="54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Блок-схема: альтернативный процесс 4">
            <a:extLst>
              <a:ext uri="{FF2B5EF4-FFF2-40B4-BE49-F238E27FC236}">
                <a16:creationId xmlns:a16="http://schemas.microsoft.com/office/drawing/2014/main" id="{5F4E2682-B73A-448C-9234-350A288DBEE3}"/>
              </a:ext>
            </a:extLst>
          </p:cNvPr>
          <p:cNvSpPr/>
          <p:nvPr/>
        </p:nvSpPr>
        <p:spPr>
          <a:xfrm>
            <a:off x="357158" y="428604"/>
            <a:ext cx="8501122" cy="92869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СТАТИСТИКА ПРИЛОЖЕНИЙ</a:t>
            </a:r>
          </a:p>
        </p:txBody>
      </p:sp>
    </p:spTree>
    <p:extLst>
      <p:ext uri="{BB962C8B-B14F-4D97-AF65-F5344CB8AC3E}">
        <p14:creationId xmlns:p14="http://schemas.microsoft.com/office/powerpoint/2010/main" val="37984860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7622A818-9DCA-4704-9FA3-C96D5A55DA6F}"/>
              </a:ext>
            </a:extLst>
          </p:cNvPr>
          <p:cNvSpPr/>
          <p:nvPr/>
        </p:nvSpPr>
        <p:spPr>
          <a:xfrm>
            <a:off x="87526" y="3059533"/>
            <a:ext cx="956082" cy="504056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test [ ]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Блок-схема: альтернативный процесс 29">
            <a:extLst>
              <a:ext uri="{FF2B5EF4-FFF2-40B4-BE49-F238E27FC236}">
                <a16:creationId xmlns:a16="http://schemas.microsoft.com/office/drawing/2014/main" id="{DE2B79D6-7D62-436C-BA38-2350486D8F2A}"/>
              </a:ext>
            </a:extLst>
          </p:cNvPr>
          <p:cNvSpPr/>
          <p:nvPr/>
        </p:nvSpPr>
        <p:spPr>
          <a:xfrm>
            <a:off x="87526" y="287203"/>
            <a:ext cx="4140843" cy="92869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АРХИТЕКТУРА </a:t>
            </a: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8C85F557-8D2E-4373-87B9-FF5CDB03B6DE}"/>
              </a:ext>
            </a:extLst>
          </p:cNvPr>
          <p:cNvSpPr/>
          <p:nvPr/>
        </p:nvSpPr>
        <p:spPr>
          <a:xfrm>
            <a:off x="1950764" y="3058375"/>
            <a:ext cx="1296144" cy="504056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answer [ ]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C4FA1288-5A7D-4D98-8A13-9F2FB7B836C3}"/>
              </a:ext>
            </a:extLst>
          </p:cNvPr>
          <p:cNvSpPr/>
          <p:nvPr/>
        </p:nvSpPr>
        <p:spPr>
          <a:xfrm>
            <a:off x="1985185" y="1739011"/>
            <a:ext cx="1271034" cy="416564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question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D1CFD18B-F6C1-4F22-B730-4D86AED8CC67}"/>
              </a:ext>
            </a:extLst>
          </p:cNvPr>
          <p:cNvSpPr/>
          <p:nvPr/>
        </p:nvSpPr>
        <p:spPr>
          <a:xfrm>
            <a:off x="3812932" y="3031177"/>
            <a:ext cx="1078298" cy="504056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answer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11C55AF8-1036-4126-87A8-D6A35496F1FE}"/>
              </a:ext>
            </a:extLst>
          </p:cNvPr>
          <p:cNvSpPr/>
          <p:nvPr/>
        </p:nvSpPr>
        <p:spPr>
          <a:xfrm>
            <a:off x="1931453" y="4329099"/>
            <a:ext cx="1431776" cy="504056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Back-color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71A71087-1CD0-4ED8-846F-EE67BC1D9A97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1043608" y="3311561"/>
            <a:ext cx="887845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оединитель: уступ 11">
            <a:extLst>
              <a:ext uri="{FF2B5EF4-FFF2-40B4-BE49-F238E27FC236}">
                <a16:creationId xmlns:a16="http://schemas.microsoft.com/office/drawing/2014/main" id="{7CB36393-980F-4AE8-A678-3444B5109DC3}"/>
              </a:ext>
            </a:extLst>
          </p:cNvPr>
          <p:cNvCxnSpPr>
            <a:cxnSpLocks/>
            <a:endCxn id="4" idx="1"/>
          </p:cNvCxnSpPr>
          <p:nvPr/>
        </p:nvCxnSpPr>
        <p:spPr>
          <a:xfrm rot="5400000" flipH="1" flipV="1">
            <a:off x="940271" y="2279977"/>
            <a:ext cx="1377598" cy="712230"/>
          </a:xfrm>
          <a:prstGeom prst="bentConnector2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Соединитель: уступ 14">
            <a:extLst>
              <a:ext uri="{FF2B5EF4-FFF2-40B4-BE49-F238E27FC236}">
                <a16:creationId xmlns:a16="http://schemas.microsoft.com/office/drawing/2014/main" id="{FB22968D-AD29-402C-9B7B-B7D716388175}"/>
              </a:ext>
            </a:extLst>
          </p:cNvPr>
          <p:cNvCxnSpPr>
            <a:cxnSpLocks/>
          </p:cNvCxnSpPr>
          <p:nvPr/>
        </p:nvCxnSpPr>
        <p:spPr>
          <a:xfrm rot="16200000" flipH="1">
            <a:off x="942294" y="3621280"/>
            <a:ext cx="1289105" cy="630589"/>
          </a:xfrm>
          <a:prstGeom prst="bentConnector3">
            <a:avLst>
              <a:gd name="adj1" fmla="val 101189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775EC3DB-9037-4288-9112-51DBC6C17A0E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3246908" y="3310403"/>
            <a:ext cx="548576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Левая фигурная скобка 19">
            <a:extLst>
              <a:ext uri="{FF2B5EF4-FFF2-40B4-BE49-F238E27FC236}">
                <a16:creationId xmlns:a16="http://schemas.microsoft.com/office/drawing/2014/main" id="{9333B2A2-AEF7-44EC-8BB8-B3D6E281E7C7}"/>
              </a:ext>
            </a:extLst>
          </p:cNvPr>
          <p:cNvSpPr/>
          <p:nvPr/>
        </p:nvSpPr>
        <p:spPr>
          <a:xfrm>
            <a:off x="5606693" y="694155"/>
            <a:ext cx="360040" cy="5195734"/>
          </a:xfrm>
          <a:prstGeom prst="leftBrac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7FB3F1B2-D294-450C-A21D-1DC10612184D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891230" y="3283205"/>
            <a:ext cx="603552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Соединитель: уступ 41">
            <a:extLst>
              <a:ext uri="{FF2B5EF4-FFF2-40B4-BE49-F238E27FC236}">
                <a16:creationId xmlns:a16="http://schemas.microsoft.com/office/drawing/2014/main" id="{B63327B1-146E-4EA2-B7B6-72192B94D106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256219" y="1947293"/>
            <a:ext cx="2243464" cy="609309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Прямоугольник: скругленные углы 43">
            <a:extLst>
              <a:ext uri="{FF2B5EF4-FFF2-40B4-BE49-F238E27FC236}">
                <a16:creationId xmlns:a16="http://schemas.microsoft.com/office/drawing/2014/main" id="{37CE8B9A-E07D-4E44-8406-1251BEA05BC7}"/>
              </a:ext>
            </a:extLst>
          </p:cNvPr>
          <p:cNvSpPr/>
          <p:nvPr/>
        </p:nvSpPr>
        <p:spPr>
          <a:xfrm>
            <a:off x="6049776" y="721090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Text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3" name="Прямоугольник: скругленные углы 52">
            <a:extLst>
              <a:ext uri="{FF2B5EF4-FFF2-40B4-BE49-F238E27FC236}">
                <a16:creationId xmlns:a16="http://schemas.microsoft.com/office/drawing/2014/main" id="{48F5FB6E-0A5C-4331-A437-16CEE351AD10}"/>
              </a:ext>
            </a:extLst>
          </p:cNvPr>
          <p:cNvSpPr/>
          <p:nvPr/>
        </p:nvSpPr>
        <p:spPr>
          <a:xfrm>
            <a:off x="6053336" y="1252038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TrueLi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Прямоугольник: скругленные углы 53">
            <a:extLst>
              <a:ext uri="{FF2B5EF4-FFF2-40B4-BE49-F238E27FC236}">
                <a16:creationId xmlns:a16="http://schemas.microsoft.com/office/drawing/2014/main" id="{FFC42685-097E-43AC-932A-6DADC28DAD8B}"/>
              </a:ext>
            </a:extLst>
          </p:cNvPr>
          <p:cNvSpPr/>
          <p:nvPr/>
        </p:nvSpPr>
        <p:spPr>
          <a:xfrm>
            <a:off x="6049776" y="1782986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FontType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5" name="Прямоугольник: скругленные углы 54">
            <a:extLst>
              <a:ext uri="{FF2B5EF4-FFF2-40B4-BE49-F238E27FC236}">
                <a16:creationId xmlns:a16="http://schemas.microsoft.com/office/drawing/2014/main" id="{395CA8F3-D0CD-4AEF-B511-A8C014D7CD8A}"/>
              </a:ext>
            </a:extLst>
          </p:cNvPr>
          <p:cNvSpPr/>
          <p:nvPr/>
        </p:nvSpPr>
        <p:spPr>
          <a:xfrm>
            <a:off x="6049776" y="2313934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FontSize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6" name="Прямоугольник: скругленные углы 55">
            <a:extLst>
              <a:ext uri="{FF2B5EF4-FFF2-40B4-BE49-F238E27FC236}">
                <a16:creationId xmlns:a16="http://schemas.microsoft.com/office/drawing/2014/main" id="{54A6A23F-2F88-4E4B-8776-50849189B300}"/>
              </a:ext>
            </a:extLst>
          </p:cNvPr>
          <p:cNvSpPr/>
          <p:nvPr/>
        </p:nvSpPr>
        <p:spPr>
          <a:xfrm>
            <a:off x="6064306" y="2844882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FontColor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7" name="Прямоугольник: скругленные углы 56">
            <a:extLst>
              <a:ext uri="{FF2B5EF4-FFF2-40B4-BE49-F238E27FC236}">
                <a16:creationId xmlns:a16="http://schemas.microsoft.com/office/drawing/2014/main" id="{5152667F-E8A6-4ABB-9A64-964A336576C8}"/>
              </a:ext>
            </a:extLst>
          </p:cNvPr>
          <p:cNvSpPr/>
          <p:nvPr/>
        </p:nvSpPr>
        <p:spPr>
          <a:xfrm>
            <a:off x="6064306" y="3375830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Color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8" name="Прямоугольник: скругленные углы 57">
            <a:extLst>
              <a:ext uri="{FF2B5EF4-FFF2-40B4-BE49-F238E27FC236}">
                <a16:creationId xmlns:a16="http://schemas.microsoft.com/office/drawing/2014/main" id="{038DC09B-0A99-45D4-8A0F-63104CB6034C}"/>
              </a:ext>
            </a:extLst>
          </p:cNvPr>
          <p:cNvSpPr/>
          <p:nvPr/>
        </p:nvSpPr>
        <p:spPr>
          <a:xfrm>
            <a:off x="6064306" y="3906778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Left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1" name="Прямоугольник: скругленные углы 70">
            <a:extLst>
              <a:ext uri="{FF2B5EF4-FFF2-40B4-BE49-F238E27FC236}">
                <a16:creationId xmlns:a16="http://schemas.microsoft.com/office/drawing/2014/main" id="{FD5F3D70-8165-4415-8181-AB7AB5F90F37}"/>
              </a:ext>
            </a:extLst>
          </p:cNvPr>
          <p:cNvSpPr/>
          <p:nvPr/>
        </p:nvSpPr>
        <p:spPr>
          <a:xfrm rot="16200000">
            <a:off x="7505462" y="992286"/>
            <a:ext cx="1782060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СОДЕРЖАНИЕ</a:t>
            </a:r>
          </a:p>
          <a:p>
            <a:pPr algn="ctr"/>
            <a:r>
              <a:rPr lang="en-US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JS</a:t>
            </a:r>
            <a:endParaRPr lang="ru-RU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9" name="Прямоугольник: скругленные углы 58">
            <a:extLst>
              <a:ext uri="{FF2B5EF4-FFF2-40B4-BE49-F238E27FC236}">
                <a16:creationId xmlns:a16="http://schemas.microsoft.com/office/drawing/2014/main" id="{9643167E-20C1-4D3B-9AF5-FC32B70E1AB8}"/>
              </a:ext>
            </a:extLst>
          </p:cNvPr>
          <p:cNvSpPr/>
          <p:nvPr/>
        </p:nvSpPr>
        <p:spPr>
          <a:xfrm>
            <a:off x="6064306" y="4437726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Top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0" name="Прямоугольник: скругленные углы 59">
            <a:extLst>
              <a:ext uri="{FF2B5EF4-FFF2-40B4-BE49-F238E27FC236}">
                <a16:creationId xmlns:a16="http://schemas.microsoft.com/office/drawing/2014/main" id="{1B4FB108-1A80-4D72-9016-57F38EDFE85E}"/>
              </a:ext>
            </a:extLst>
          </p:cNvPr>
          <p:cNvSpPr/>
          <p:nvPr/>
        </p:nvSpPr>
        <p:spPr>
          <a:xfrm>
            <a:off x="6049776" y="4968674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Width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1" name="Прямоугольник: скругленные углы 60">
            <a:extLst>
              <a:ext uri="{FF2B5EF4-FFF2-40B4-BE49-F238E27FC236}">
                <a16:creationId xmlns:a16="http://schemas.microsoft.com/office/drawing/2014/main" id="{B0AACD8F-DC3D-45CC-B72C-F47E4AA942AC}"/>
              </a:ext>
            </a:extLst>
          </p:cNvPr>
          <p:cNvSpPr/>
          <p:nvPr/>
        </p:nvSpPr>
        <p:spPr>
          <a:xfrm>
            <a:off x="6064306" y="5497672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Heigth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7" name="Правая фигурная скобка 66">
            <a:extLst>
              <a:ext uri="{FF2B5EF4-FFF2-40B4-BE49-F238E27FC236}">
                <a16:creationId xmlns:a16="http://schemas.microsoft.com/office/drawing/2014/main" id="{C9FA8C5B-6307-48D7-AFE9-51457584BCAB}"/>
              </a:ext>
            </a:extLst>
          </p:cNvPr>
          <p:cNvSpPr/>
          <p:nvPr/>
        </p:nvSpPr>
        <p:spPr>
          <a:xfrm>
            <a:off x="7631088" y="674525"/>
            <a:ext cx="216024" cy="1008112"/>
          </a:xfrm>
          <a:prstGeom prst="rightBrac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8" name="Правая фигурная скобка 67">
            <a:extLst>
              <a:ext uri="{FF2B5EF4-FFF2-40B4-BE49-F238E27FC236}">
                <a16:creationId xmlns:a16="http://schemas.microsoft.com/office/drawing/2014/main" id="{E966FA8D-83F0-444E-AB33-FCF6EFD9FBD8}"/>
              </a:ext>
            </a:extLst>
          </p:cNvPr>
          <p:cNvSpPr/>
          <p:nvPr/>
        </p:nvSpPr>
        <p:spPr>
          <a:xfrm>
            <a:off x="7631088" y="1782985"/>
            <a:ext cx="216024" cy="1965433"/>
          </a:xfrm>
          <a:prstGeom prst="rightBrac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9" name="Правая фигурная скобка 68">
            <a:extLst>
              <a:ext uri="{FF2B5EF4-FFF2-40B4-BE49-F238E27FC236}">
                <a16:creationId xmlns:a16="http://schemas.microsoft.com/office/drawing/2014/main" id="{98928807-3977-427B-BD7C-7D2B865961F8}"/>
              </a:ext>
            </a:extLst>
          </p:cNvPr>
          <p:cNvSpPr/>
          <p:nvPr/>
        </p:nvSpPr>
        <p:spPr>
          <a:xfrm>
            <a:off x="7636338" y="3884647"/>
            <a:ext cx="216024" cy="1965433"/>
          </a:xfrm>
          <a:prstGeom prst="rightBrac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5" name="Прямоугольник: скругленные углы 114">
            <a:extLst>
              <a:ext uri="{FF2B5EF4-FFF2-40B4-BE49-F238E27FC236}">
                <a16:creationId xmlns:a16="http://schemas.microsoft.com/office/drawing/2014/main" id="{136FC8E4-3A35-409E-816B-A7E8DCE93E00}"/>
              </a:ext>
            </a:extLst>
          </p:cNvPr>
          <p:cNvSpPr/>
          <p:nvPr/>
        </p:nvSpPr>
        <p:spPr>
          <a:xfrm rot="16200000">
            <a:off x="7602012" y="2518172"/>
            <a:ext cx="1801126" cy="72007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ГРАФИЧЕСКИЕ</a:t>
            </a:r>
          </a:p>
          <a:p>
            <a:pPr algn="ctr"/>
            <a:r>
              <a:rPr lang="en-US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CSS</a:t>
            </a:r>
            <a:endParaRPr lang="ru-RU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accent6">
                  <a:lumMod val="75000"/>
                </a:schemeClr>
              </a:solidFill>
            </a:endParaRPr>
          </a:p>
          <a:p>
            <a:pPr algn="ctr"/>
            <a:r>
              <a:rPr 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INPUT</a:t>
            </a:r>
            <a:endParaRPr lang="ru-RU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6" name="Прямоугольник: скругленные углы 115">
            <a:extLst>
              <a:ext uri="{FF2B5EF4-FFF2-40B4-BE49-F238E27FC236}">
                <a16:creationId xmlns:a16="http://schemas.microsoft.com/office/drawing/2014/main" id="{66F73E5C-3449-4A74-A349-0CDF132ED207}"/>
              </a:ext>
            </a:extLst>
          </p:cNvPr>
          <p:cNvSpPr/>
          <p:nvPr/>
        </p:nvSpPr>
        <p:spPr>
          <a:xfrm rot="16200000">
            <a:off x="7355297" y="4681068"/>
            <a:ext cx="2294557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МЕСТОПОЛОЖЕНИЕ</a:t>
            </a:r>
          </a:p>
          <a:p>
            <a:pPr algn="ctr"/>
            <a:r>
              <a:rPr lang="en-US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CSS</a:t>
            </a:r>
          </a:p>
          <a:p>
            <a:pPr algn="ctr"/>
            <a:r>
              <a:rPr 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JQUERY</a:t>
            </a:r>
            <a:endParaRPr lang="ru-RU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3721A8ED-9E81-49EA-B8D4-6D785B66854E}"/>
              </a:ext>
            </a:extLst>
          </p:cNvPr>
          <p:cNvCxnSpPr>
            <a:cxnSpLocks/>
          </p:cNvCxnSpPr>
          <p:nvPr/>
        </p:nvCxnSpPr>
        <p:spPr>
          <a:xfrm>
            <a:off x="195921" y="1136041"/>
            <a:ext cx="3803375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3920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C3AF57D-711D-43D2-96DA-6E560A8AF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0392" y="365879"/>
            <a:ext cx="933822" cy="93382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B2278CE-540F-49B7-AF3E-620DCDFC73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760" y="3487363"/>
            <a:ext cx="1141522" cy="1141522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E801441B-2ECA-443E-86F9-229B85351C8D}"/>
              </a:ext>
            </a:extLst>
          </p:cNvPr>
          <p:cNvSpPr/>
          <p:nvPr/>
        </p:nvSpPr>
        <p:spPr>
          <a:xfrm rot="16200000">
            <a:off x="917636" y="2004437"/>
            <a:ext cx="1782060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СОДЕРЖАНИЕ</a:t>
            </a:r>
          </a:p>
          <a:p>
            <a:pPr algn="ctr"/>
            <a:r>
              <a:rPr lang="en-US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JS</a:t>
            </a:r>
            <a:endParaRPr lang="ru-RU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832B253B-A02F-4B53-A996-9C1FC848C8D1}"/>
              </a:ext>
            </a:extLst>
          </p:cNvPr>
          <p:cNvSpPr/>
          <p:nvPr/>
        </p:nvSpPr>
        <p:spPr>
          <a:xfrm rot="16200000">
            <a:off x="1081848" y="3403888"/>
            <a:ext cx="1801126" cy="72007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ГРАФИЧЕСКИЕ</a:t>
            </a:r>
          </a:p>
          <a:p>
            <a:pPr algn="ctr"/>
            <a:r>
              <a:rPr lang="en-US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CSS</a:t>
            </a:r>
            <a:endParaRPr lang="ru-RU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accent6">
                  <a:lumMod val="75000"/>
                </a:schemeClr>
              </a:solidFill>
            </a:endParaRPr>
          </a:p>
          <a:p>
            <a:pPr algn="ctr"/>
            <a:r>
              <a:rPr 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INPUT</a:t>
            </a:r>
            <a:endParaRPr lang="ru-RU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456E785C-CE6A-4DB6-8033-0930CCEAC16D}"/>
              </a:ext>
            </a:extLst>
          </p:cNvPr>
          <p:cNvSpPr/>
          <p:nvPr/>
        </p:nvSpPr>
        <p:spPr>
          <a:xfrm rot="16200000">
            <a:off x="835132" y="5493341"/>
            <a:ext cx="2294557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МЕСТОПОЛОЖЕНИЕ</a:t>
            </a:r>
          </a:p>
          <a:p>
            <a:pPr algn="ctr"/>
            <a:r>
              <a:rPr lang="en-US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CSS</a:t>
            </a:r>
          </a:p>
          <a:p>
            <a:pPr algn="ctr"/>
            <a:r>
              <a:rPr 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JQUERY</a:t>
            </a:r>
            <a:endParaRPr lang="ru-RU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Правая фигурная скобка 10">
            <a:extLst>
              <a:ext uri="{FF2B5EF4-FFF2-40B4-BE49-F238E27FC236}">
                <a16:creationId xmlns:a16="http://schemas.microsoft.com/office/drawing/2014/main" id="{92A3BC7F-C545-4B1B-9BD6-B88B2D4E17F1}"/>
              </a:ext>
            </a:extLst>
          </p:cNvPr>
          <p:cNvSpPr/>
          <p:nvPr/>
        </p:nvSpPr>
        <p:spPr>
          <a:xfrm>
            <a:off x="2649149" y="1580029"/>
            <a:ext cx="216024" cy="1186766"/>
          </a:xfrm>
          <a:prstGeom prst="rightBrac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авая фигурная скобка 11">
            <a:extLst>
              <a:ext uri="{FF2B5EF4-FFF2-40B4-BE49-F238E27FC236}">
                <a16:creationId xmlns:a16="http://schemas.microsoft.com/office/drawing/2014/main" id="{F61955A7-151C-43C8-92BA-7F8E5C7807FD}"/>
              </a:ext>
            </a:extLst>
          </p:cNvPr>
          <p:cNvSpPr/>
          <p:nvPr/>
        </p:nvSpPr>
        <p:spPr>
          <a:xfrm>
            <a:off x="2641507" y="2948181"/>
            <a:ext cx="216024" cy="3672408"/>
          </a:xfrm>
          <a:prstGeom prst="rightBrac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B737764D-F0AA-476A-B815-FDC88F33FAEE}"/>
              </a:ext>
            </a:extLst>
          </p:cNvPr>
          <p:cNvSpPr/>
          <p:nvPr/>
        </p:nvSpPr>
        <p:spPr>
          <a:xfrm>
            <a:off x="3019735" y="1987117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createjs</a:t>
            </a:r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()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E07DE172-E184-4982-9E8D-B75D99A00179}"/>
              </a:ext>
            </a:extLst>
          </p:cNvPr>
          <p:cNvSpPr/>
          <p:nvPr/>
        </p:nvSpPr>
        <p:spPr>
          <a:xfrm>
            <a:off x="3019735" y="4598090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createcss</a:t>
            </a:r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()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83D99EB-CA8A-432E-9447-F1D313379BE0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4484853" y="2173411"/>
            <a:ext cx="459362" cy="1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A4B2B084-A024-4B88-9086-8FDB491D420D}"/>
              </a:ext>
            </a:extLst>
          </p:cNvPr>
          <p:cNvCxnSpPr>
            <a:cxnSpLocks/>
          </p:cNvCxnSpPr>
          <p:nvPr/>
        </p:nvCxnSpPr>
        <p:spPr>
          <a:xfrm flipV="1">
            <a:off x="4484853" y="4784384"/>
            <a:ext cx="407090" cy="1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Прямоугольник: скругленные углы 33">
            <a:extLst>
              <a:ext uri="{FF2B5EF4-FFF2-40B4-BE49-F238E27FC236}">
                <a16:creationId xmlns:a16="http://schemas.microsoft.com/office/drawing/2014/main" id="{22EB9E80-46B5-4EDC-809A-491232290089}"/>
              </a:ext>
            </a:extLst>
          </p:cNvPr>
          <p:cNvSpPr/>
          <p:nvPr/>
        </p:nvSpPr>
        <p:spPr>
          <a:xfrm>
            <a:off x="4942634" y="1987116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getdata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5" name="Прямоугольник: скругленные углы 34">
            <a:extLst>
              <a:ext uri="{FF2B5EF4-FFF2-40B4-BE49-F238E27FC236}">
                <a16:creationId xmlns:a16="http://schemas.microsoft.com/office/drawing/2014/main" id="{ED390605-ABDE-4E42-B126-F08AF8A73511}"/>
              </a:ext>
            </a:extLst>
          </p:cNvPr>
          <p:cNvSpPr/>
          <p:nvPr/>
        </p:nvSpPr>
        <p:spPr>
          <a:xfrm>
            <a:off x="4891943" y="4598089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getdatacss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Прямоугольник: скругленные углы 39">
            <a:extLst>
              <a:ext uri="{FF2B5EF4-FFF2-40B4-BE49-F238E27FC236}">
                <a16:creationId xmlns:a16="http://schemas.microsoft.com/office/drawing/2014/main" id="{EC8BB6E5-25BE-46F8-A4FD-8F030BCB0474}"/>
              </a:ext>
            </a:extLst>
          </p:cNvPr>
          <p:cNvSpPr/>
          <p:nvPr/>
        </p:nvSpPr>
        <p:spPr>
          <a:xfrm>
            <a:off x="6789070" y="2396193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index.html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1" name="Прямоугольник: скругленные углы 40">
            <a:extLst>
              <a:ext uri="{FF2B5EF4-FFF2-40B4-BE49-F238E27FC236}">
                <a16:creationId xmlns:a16="http://schemas.microsoft.com/office/drawing/2014/main" id="{857B639F-11D2-4258-AB27-344ED2D2A090}"/>
              </a:ext>
            </a:extLst>
          </p:cNvPr>
          <p:cNvSpPr/>
          <p:nvPr/>
        </p:nvSpPr>
        <p:spPr>
          <a:xfrm>
            <a:off x="6718538" y="2967689"/>
            <a:ext cx="1599355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testsuper.js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2" name="Прямоугольник: скругленные углы 41">
            <a:extLst>
              <a:ext uri="{FF2B5EF4-FFF2-40B4-BE49-F238E27FC236}">
                <a16:creationId xmlns:a16="http://schemas.microsoft.com/office/drawing/2014/main" id="{BDE8269E-17CC-467E-AD81-30FAF4528153}"/>
              </a:ext>
            </a:extLst>
          </p:cNvPr>
          <p:cNvSpPr/>
          <p:nvPr/>
        </p:nvSpPr>
        <p:spPr>
          <a:xfrm>
            <a:off x="6718538" y="3579093"/>
            <a:ext cx="1599355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testsuper.css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3" name="Прямоугольник: скругленные углы 42">
            <a:extLst>
              <a:ext uri="{FF2B5EF4-FFF2-40B4-BE49-F238E27FC236}">
                <a16:creationId xmlns:a16="http://schemas.microsoft.com/office/drawing/2014/main" id="{39DBAA0B-E8A8-4A7A-9796-95FE545BA152}"/>
              </a:ext>
            </a:extLst>
          </p:cNvPr>
          <p:cNvSpPr/>
          <p:nvPr/>
        </p:nvSpPr>
        <p:spPr>
          <a:xfrm>
            <a:off x="6785657" y="4189069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img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45" name="Соединитель: уступ 44">
            <a:extLst>
              <a:ext uri="{FF2B5EF4-FFF2-40B4-BE49-F238E27FC236}">
                <a16:creationId xmlns:a16="http://schemas.microsoft.com/office/drawing/2014/main" id="{D384E18A-6D42-4D02-8E0A-BAC4B615E1A4}"/>
              </a:ext>
            </a:extLst>
          </p:cNvPr>
          <p:cNvCxnSpPr>
            <a:cxnSpLocks/>
            <a:stCxn id="34" idx="3"/>
            <a:endCxn id="41" idx="1"/>
          </p:cNvCxnSpPr>
          <p:nvPr/>
        </p:nvCxnSpPr>
        <p:spPr>
          <a:xfrm>
            <a:off x="6407752" y="2173411"/>
            <a:ext cx="310786" cy="980573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Соединитель: уступ 46">
            <a:extLst>
              <a:ext uri="{FF2B5EF4-FFF2-40B4-BE49-F238E27FC236}">
                <a16:creationId xmlns:a16="http://schemas.microsoft.com/office/drawing/2014/main" id="{C8D2661B-4AB9-4245-8F2A-E50514AE1705}"/>
              </a:ext>
            </a:extLst>
          </p:cNvPr>
          <p:cNvCxnSpPr>
            <a:stCxn id="35" idx="3"/>
            <a:endCxn id="42" idx="1"/>
          </p:cNvCxnSpPr>
          <p:nvPr/>
        </p:nvCxnSpPr>
        <p:spPr>
          <a:xfrm flipV="1">
            <a:off x="6357061" y="3765388"/>
            <a:ext cx="361477" cy="1018996"/>
          </a:xfrm>
          <a:prstGeom prst="bentConnector3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единительная линия 60">
            <a:extLst>
              <a:ext uri="{FF2B5EF4-FFF2-40B4-BE49-F238E27FC236}">
                <a16:creationId xmlns:a16="http://schemas.microsoft.com/office/drawing/2014/main" id="{1538DAD7-9D19-4084-857D-114453B51CD7}"/>
              </a:ext>
            </a:extLst>
          </p:cNvPr>
          <p:cNvCxnSpPr>
            <a:cxnSpLocks/>
          </p:cNvCxnSpPr>
          <p:nvPr/>
        </p:nvCxnSpPr>
        <p:spPr>
          <a:xfrm flipH="1">
            <a:off x="8567303" y="2582487"/>
            <a:ext cx="1" cy="1792876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Прямая соединительная линия 67">
            <a:extLst>
              <a:ext uri="{FF2B5EF4-FFF2-40B4-BE49-F238E27FC236}">
                <a16:creationId xmlns:a16="http://schemas.microsoft.com/office/drawing/2014/main" id="{554C8C69-9C45-4A26-96FB-8FD3D76B2B3B}"/>
              </a:ext>
            </a:extLst>
          </p:cNvPr>
          <p:cNvCxnSpPr>
            <a:stCxn id="40" idx="3"/>
          </p:cNvCxnSpPr>
          <p:nvPr/>
        </p:nvCxnSpPr>
        <p:spPr>
          <a:xfrm flipV="1">
            <a:off x="8254188" y="2582487"/>
            <a:ext cx="313115" cy="1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Прямая соединительная линия 69">
            <a:extLst>
              <a:ext uri="{FF2B5EF4-FFF2-40B4-BE49-F238E27FC236}">
                <a16:creationId xmlns:a16="http://schemas.microsoft.com/office/drawing/2014/main" id="{3EA3C04E-797B-462C-AB59-A48D0FC85891}"/>
              </a:ext>
            </a:extLst>
          </p:cNvPr>
          <p:cNvCxnSpPr>
            <a:stCxn id="41" idx="3"/>
          </p:cNvCxnSpPr>
          <p:nvPr/>
        </p:nvCxnSpPr>
        <p:spPr>
          <a:xfrm flipV="1">
            <a:off x="8317893" y="3153983"/>
            <a:ext cx="249410" cy="1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Прямая соединительная линия 71">
            <a:extLst>
              <a:ext uri="{FF2B5EF4-FFF2-40B4-BE49-F238E27FC236}">
                <a16:creationId xmlns:a16="http://schemas.microsoft.com/office/drawing/2014/main" id="{40265577-ACA6-447E-B6F8-BC9667EAFEA2}"/>
              </a:ext>
            </a:extLst>
          </p:cNvPr>
          <p:cNvCxnSpPr>
            <a:stCxn id="42" idx="3"/>
          </p:cNvCxnSpPr>
          <p:nvPr/>
        </p:nvCxnSpPr>
        <p:spPr>
          <a:xfrm flipV="1">
            <a:off x="8317893" y="3763927"/>
            <a:ext cx="249410" cy="1461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Прямоугольник: скругленные углы 105">
            <a:extLst>
              <a:ext uri="{FF2B5EF4-FFF2-40B4-BE49-F238E27FC236}">
                <a16:creationId xmlns:a16="http://schemas.microsoft.com/office/drawing/2014/main" id="{563A3F74-2E0E-41D3-AEBC-FD5A29C22F0B}"/>
              </a:ext>
            </a:extLst>
          </p:cNvPr>
          <p:cNvSpPr/>
          <p:nvPr/>
        </p:nvSpPr>
        <p:spPr>
          <a:xfrm>
            <a:off x="8123836" y="1312313"/>
            <a:ext cx="933819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СЕРВЕР</a:t>
            </a:r>
          </a:p>
        </p:txBody>
      </p:sp>
      <p:cxnSp>
        <p:nvCxnSpPr>
          <p:cNvPr id="74" name="Прямая соединительная линия 73">
            <a:extLst>
              <a:ext uri="{FF2B5EF4-FFF2-40B4-BE49-F238E27FC236}">
                <a16:creationId xmlns:a16="http://schemas.microsoft.com/office/drawing/2014/main" id="{A8AE7E8C-8734-4309-B6F9-8F4E56D21B52}"/>
              </a:ext>
            </a:extLst>
          </p:cNvPr>
          <p:cNvCxnSpPr>
            <a:cxnSpLocks/>
            <a:stCxn id="43" idx="3"/>
          </p:cNvCxnSpPr>
          <p:nvPr/>
        </p:nvCxnSpPr>
        <p:spPr>
          <a:xfrm>
            <a:off x="8250775" y="4375364"/>
            <a:ext cx="339971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Прямая соединительная линия 89">
            <a:extLst>
              <a:ext uri="{FF2B5EF4-FFF2-40B4-BE49-F238E27FC236}">
                <a16:creationId xmlns:a16="http://schemas.microsoft.com/office/drawing/2014/main" id="{42AB754C-FC0F-4529-A9EF-B94663FCAA6F}"/>
              </a:ext>
            </a:extLst>
          </p:cNvPr>
          <p:cNvCxnSpPr/>
          <p:nvPr/>
        </p:nvCxnSpPr>
        <p:spPr>
          <a:xfrm>
            <a:off x="8567303" y="3429000"/>
            <a:ext cx="325177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Прямая со стрелкой 91">
            <a:extLst>
              <a:ext uri="{FF2B5EF4-FFF2-40B4-BE49-F238E27FC236}">
                <a16:creationId xmlns:a16="http://schemas.microsoft.com/office/drawing/2014/main" id="{C8ECAD05-3BCD-4EB5-84E7-42E1EFF35AEC}"/>
              </a:ext>
            </a:extLst>
          </p:cNvPr>
          <p:cNvCxnSpPr>
            <a:cxnSpLocks/>
          </p:cNvCxnSpPr>
          <p:nvPr/>
        </p:nvCxnSpPr>
        <p:spPr>
          <a:xfrm flipV="1">
            <a:off x="8892480" y="1628800"/>
            <a:ext cx="0" cy="180020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Прямая со стрелкой 95">
            <a:extLst>
              <a:ext uri="{FF2B5EF4-FFF2-40B4-BE49-F238E27FC236}">
                <a16:creationId xmlns:a16="http://schemas.microsoft.com/office/drawing/2014/main" id="{A7B257FF-0ADA-47B8-894F-FB1389688515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4688398" y="832790"/>
            <a:ext cx="3411994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9" name="Рисунок 98">
            <a:extLst>
              <a:ext uri="{FF2B5EF4-FFF2-40B4-BE49-F238E27FC236}">
                <a16:creationId xmlns:a16="http://schemas.microsoft.com/office/drawing/2014/main" id="{2079023E-FC29-43D5-AF02-E7049351134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40889" y="404988"/>
            <a:ext cx="855603" cy="855603"/>
          </a:xfrm>
          <a:prstGeom prst="rect">
            <a:avLst/>
          </a:prstGeom>
        </p:spPr>
      </p:pic>
      <p:cxnSp>
        <p:nvCxnSpPr>
          <p:cNvPr id="101" name="Соединитель: уступ 100">
            <a:extLst>
              <a:ext uri="{FF2B5EF4-FFF2-40B4-BE49-F238E27FC236}">
                <a16:creationId xmlns:a16="http://schemas.microsoft.com/office/drawing/2014/main" id="{364A5D3F-62A0-48D7-AFB8-4A9F0D40AF54}"/>
              </a:ext>
            </a:extLst>
          </p:cNvPr>
          <p:cNvCxnSpPr>
            <a:cxnSpLocks/>
            <a:stCxn id="99" idx="1"/>
            <a:endCxn id="7" idx="0"/>
          </p:cNvCxnSpPr>
          <p:nvPr/>
        </p:nvCxnSpPr>
        <p:spPr>
          <a:xfrm rot="10800000" flipV="1">
            <a:off x="644521" y="832789"/>
            <a:ext cx="3196368" cy="2654573"/>
          </a:xfrm>
          <a:prstGeom prst="bentConnector2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Прямоугольник: скругленные углы 103">
            <a:extLst>
              <a:ext uri="{FF2B5EF4-FFF2-40B4-BE49-F238E27FC236}">
                <a16:creationId xmlns:a16="http://schemas.microsoft.com/office/drawing/2014/main" id="{A859A92F-9582-4B3E-8BA6-232F65A818BB}"/>
              </a:ext>
            </a:extLst>
          </p:cNvPr>
          <p:cNvSpPr/>
          <p:nvPr/>
        </p:nvSpPr>
        <p:spPr>
          <a:xfrm>
            <a:off x="3377660" y="1285141"/>
            <a:ext cx="1782060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7-</a:t>
            </a:r>
            <a:r>
              <a:rPr lang="en-US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ZIP </a:t>
            </a:r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АРХИВ</a:t>
            </a:r>
          </a:p>
        </p:txBody>
      </p:sp>
      <p:sp>
        <p:nvSpPr>
          <p:cNvPr id="107" name="Прямоугольник: скругленные углы 106">
            <a:extLst>
              <a:ext uri="{FF2B5EF4-FFF2-40B4-BE49-F238E27FC236}">
                <a16:creationId xmlns:a16="http://schemas.microsoft.com/office/drawing/2014/main" id="{CCA6E367-BEF8-4756-9E01-C643EDF850DF}"/>
              </a:ext>
            </a:extLst>
          </p:cNvPr>
          <p:cNvSpPr/>
          <p:nvPr/>
        </p:nvSpPr>
        <p:spPr>
          <a:xfrm>
            <a:off x="118723" y="4681386"/>
            <a:ext cx="1020381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КЛИЕНТ</a:t>
            </a:r>
          </a:p>
        </p:txBody>
      </p:sp>
      <p:pic>
        <p:nvPicPr>
          <p:cNvPr id="110" name="Рисунок 109">
            <a:extLst>
              <a:ext uri="{FF2B5EF4-FFF2-40B4-BE49-F238E27FC236}">
                <a16:creationId xmlns:a16="http://schemas.microsoft.com/office/drawing/2014/main" id="{7125A21F-00AA-4E97-8FE7-5D54C60AED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" y="249319"/>
            <a:ext cx="8826500" cy="1320800"/>
          </a:xfrm>
          <a:prstGeom prst="rect">
            <a:avLst/>
          </a:prstGeom>
        </p:spPr>
      </p:pic>
      <p:pic>
        <p:nvPicPr>
          <p:cNvPr id="112" name="Рисунок 111">
            <a:extLst>
              <a:ext uri="{FF2B5EF4-FFF2-40B4-BE49-F238E27FC236}">
                <a16:creationId xmlns:a16="http://schemas.microsoft.com/office/drawing/2014/main" id="{6F62254E-2F63-446C-849B-BA921F20A2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792" y="1731619"/>
            <a:ext cx="35306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961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C3AF57D-711D-43D2-96DA-6E560A8AF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00392" y="365879"/>
            <a:ext cx="933822" cy="93382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B2278CE-540F-49B7-AF3E-620DCDFC73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760" y="3487363"/>
            <a:ext cx="1141522" cy="1141522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E801441B-2ECA-443E-86F9-229B85351C8D}"/>
              </a:ext>
            </a:extLst>
          </p:cNvPr>
          <p:cNvSpPr/>
          <p:nvPr/>
        </p:nvSpPr>
        <p:spPr>
          <a:xfrm rot="16200000">
            <a:off x="917636" y="2004437"/>
            <a:ext cx="1782060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СОДЕРЖАНИЕ</a:t>
            </a:r>
          </a:p>
          <a:p>
            <a:pPr algn="ctr"/>
            <a:r>
              <a:rPr lang="en-US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JS</a:t>
            </a:r>
            <a:endParaRPr lang="ru-RU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832B253B-A02F-4B53-A996-9C1FC848C8D1}"/>
              </a:ext>
            </a:extLst>
          </p:cNvPr>
          <p:cNvSpPr/>
          <p:nvPr/>
        </p:nvSpPr>
        <p:spPr>
          <a:xfrm rot="16200000">
            <a:off x="1081848" y="3403888"/>
            <a:ext cx="1801126" cy="72007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ГРАФИЧЕСКИЕ</a:t>
            </a:r>
          </a:p>
          <a:p>
            <a:pPr algn="ctr"/>
            <a:r>
              <a:rPr lang="en-US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CSS</a:t>
            </a:r>
            <a:endParaRPr lang="ru-RU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accent6">
                  <a:lumMod val="75000"/>
                </a:schemeClr>
              </a:solidFill>
            </a:endParaRPr>
          </a:p>
          <a:p>
            <a:pPr algn="ctr"/>
            <a:r>
              <a:rPr 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INPUT</a:t>
            </a:r>
            <a:endParaRPr lang="ru-RU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456E785C-CE6A-4DB6-8033-0930CCEAC16D}"/>
              </a:ext>
            </a:extLst>
          </p:cNvPr>
          <p:cNvSpPr/>
          <p:nvPr/>
        </p:nvSpPr>
        <p:spPr>
          <a:xfrm rot="16200000">
            <a:off x="835132" y="5493341"/>
            <a:ext cx="2294557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МЕСТОПОЛОЖЕНИЕ</a:t>
            </a:r>
          </a:p>
          <a:p>
            <a:pPr algn="ctr"/>
            <a:r>
              <a:rPr lang="en-US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CSS</a:t>
            </a:r>
          </a:p>
          <a:p>
            <a:pPr algn="ctr"/>
            <a:r>
              <a:rPr 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JQUERY</a:t>
            </a:r>
            <a:endParaRPr lang="ru-RU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Правая фигурная скобка 10">
            <a:extLst>
              <a:ext uri="{FF2B5EF4-FFF2-40B4-BE49-F238E27FC236}">
                <a16:creationId xmlns:a16="http://schemas.microsoft.com/office/drawing/2014/main" id="{92A3BC7F-C545-4B1B-9BD6-B88B2D4E17F1}"/>
              </a:ext>
            </a:extLst>
          </p:cNvPr>
          <p:cNvSpPr/>
          <p:nvPr/>
        </p:nvSpPr>
        <p:spPr>
          <a:xfrm>
            <a:off x="2649149" y="1580029"/>
            <a:ext cx="216024" cy="1186766"/>
          </a:xfrm>
          <a:prstGeom prst="rightBrac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авая фигурная скобка 11">
            <a:extLst>
              <a:ext uri="{FF2B5EF4-FFF2-40B4-BE49-F238E27FC236}">
                <a16:creationId xmlns:a16="http://schemas.microsoft.com/office/drawing/2014/main" id="{F61955A7-151C-43C8-92BA-7F8E5C7807FD}"/>
              </a:ext>
            </a:extLst>
          </p:cNvPr>
          <p:cNvSpPr/>
          <p:nvPr/>
        </p:nvSpPr>
        <p:spPr>
          <a:xfrm>
            <a:off x="2641507" y="2948181"/>
            <a:ext cx="216024" cy="3672408"/>
          </a:xfrm>
          <a:prstGeom prst="rightBrac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B737764D-F0AA-476A-B815-FDC88F33FAEE}"/>
              </a:ext>
            </a:extLst>
          </p:cNvPr>
          <p:cNvSpPr/>
          <p:nvPr/>
        </p:nvSpPr>
        <p:spPr>
          <a:xfrm>
            <a:off x="3019735" y="1987117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createjs</a:t>
            </a:r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()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E07DE172-E184-4982-9E8D-B75D99A00179}"/>
              </a:ext>
            </a:extLst>
          </p:cNvPr>
          <p:cNvSpPr/>
          <p:nvPr/>
        </p:nvSpPr>
        <p:spPr>
          <a:xfrm>
            <a:off x="3019735" y="4598090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createcss</a:t>
            </a:r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()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683D99EB-CA8A-432E-9447-F1D313379BE0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4484853" y="2173411"/>
            <a:ext cx="459362" cy="1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A4B2B084-A024-4B88-9086-8FDB491D420D}"/>
              </a:ext>
            </a:extLst>
          </p:cNvPr>
          <p:cNvCxnSpPr>
            <a:cxnSpLocks/>
          </p:cNvCxnSpPr>
          <p:nvPr/>
        </p:nvCxnSpPr>
        <p:spPr>
          <a:xfrm flipV="1">
            <a:off x="4484853" y="4784384"/>
            <a:ext cx="407090" cy="1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Прямоугольник: скругленные углы 33">
            <a:extLst>
              <a:ext uri="{FF2B5EF4-FFF2-40B4-BE49-F238E27FC236}">
                <a16:creationId xmlns:a16="http://schemas.microsoft.com/office/drawing/2014/main" id="{22EB9E80-46B5-4EDC-809A-491232290089}"/>
              </a:ext>
            </a:extLst>
          </p:cNvPr>
          <p:cNvSpPr/>
          <p:nvPr/>
        </p:nvSpPr>
        <p:spPr>
          <a:xfrm>
            <a:off x="4942634" y="1987116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getdata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5" name="Прямоугольник: скругленные углы 34">
            <a:extLst>
              <a:ext uri="{FF2B5EF4-FFF2-40B4-BE49-F238E27FC236}">
                <a16:creationId xmlns:a16="http://schemas.microsoft.com/office/drawing/2014/main" id="{ED390605-ABDE-4E42-B126-F08AF8A73511}"/>
              </a:ext>
            </a:extLst>
          </p:cNvPr>
          <p:cNvSpPr/>
          <p:nvPr/>
        </p:nvSpPr>
        <p:spPr>
          <a:xfrm>
            <a:off x="4891943" y="4598089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getdatacss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Прямоугольник: скругленные углы 39">
            <a:extLst>
              <a:ext uri="{FF2B5EF4-FFF2-40B4-BE49-F238E27FC236}">
                <a16:creationId xmlns:a16="http://schemas.microsoft.com/office/drawing/2014/main" id="{EC8BB6E5-25BE-46F8-A4FD-8F030BCB0474}"/>
              </a:ext>
            </a:extLst>
          </p:cNvPr>
          <p:cNvSpPr/>
          <p:nvPr/>
        </p:nvSpPr>
        <p:spPr>
          <a:xfrm>
            <a:off x="6789070" y="2396193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index.html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1" name="Прямоугольник: скругленные углы 40">
            <a:extLst>
              <a:ext uri="{FF2B5EF4-FFF2-40B4-BE49-F238E27FC236}">
                <a16:creationId xmlns:a16="http://schemas.microsoft.com/office/drawing/2014/main" id="{857B639F-11D2-4258-AB27-344ED2D2A090}"/>
              </a:ext>
            </a:extLst>
          </p:cNvPr>
          <p:cNvSpPr/>
          <p:nvPr/>
        </p:nvSpPr>
        <p:spPr>
          <a:xfrm>
            <a:off x="6718538" y="2967689"/>
            <a:ext cx="1599355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testsuper.js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2" name="Прямоугольник: скругленные углы 41">
            <a:extLst>
              <a:ext uri="{FF2B5EF4-FFF2-40B4-BE49-F238E27FC236}">
                <a16:creationId xmlns:a16="http://schemas.microsoft.com/office/drawing/2014/main" id="{BDE8269E-17CC-467E-AD81-30FAF4528153}"/>
              </a:ext>
            </a:extLst>
          </p:cNvPr>
          <p:cNvSpPr/>
          <p:nvPr/>
        </p:nvSpPr>
        <p:spPr>
          <a:xfrm>
            <a:off x="6718538" y="3579093"/>
            <a:ext cx="1599355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testsuper.css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3" name="Прямоугольник: скругленные углы 42">
            <a:extLst>
              <a:ext uri="{FF2B5EF4-FFF2-40B4-BE49-F238E27FC236}">
                <a16:creationId xmlns:a16="http://schemas.microsoft.com/office/drawing/2014/main" id="{39DBAA0B-E8A8-4A7A-9796-95FE545BA152}"/>
              </a:ext>
            </a:extLst>
          </p:cNvPr>
          <p:cNvSpPr/>
          <p:nvPr/>
        </p:nvSpPr>
        <p:spPr>
          <a:xfrm>
            <a:off x="6785657" y="4189069"/>
            <a:ext cx="1465118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img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45" name="Соединитель: уступ 44">
            <a:extLst>
              <a:ext uri="{FF2B5EF4-FFF2-40B4-BE49-F238E27FC236}">
                <a16:creationId xmlns:a16="http://schemas.microsoft.com/office/drawing/2014/main" id="{D384E18A-6D42-4D02-8E0A-BAC4B615E1A4}"/>
              </a:ext>
            </a:extLst>
          </p:cNvPr>
          <p:cNvCxnSpPr>
            <a:cxnSpLocks/>
            <a:stCxn id="34" idx="3"/>
            <a:endCxn id="41" idx="1"/>
          </p:cNvCxnSpPr>
          <p:nvPr/>
        </p:nvCxnSpPr>
        <p:spPr>
          <a:xfrm>
            <a:off x="6407752" y="2173411"/>
            <a:ext cx="310786" cy="980573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Соединитель: уступ 46">
            <a:extLst>
              <a:ext uri="{FF2B5EF4-FFF2-40B4-BE49-F238E27FC236}">
                <a16:creationId xmlns:a16="http://schemas.microsoft.com/office/drawing/2014/main" id="{C8D2661B-4AB9-4245-8F2A-E50514AE1705}"/>
              </a:ext>
            </a:extLst>
          </p:cNvPr>
          <p:cNvCxnSpPr>
            <a:stCxn id="35" idx="3"/>
            <a:endCxn id="42" idx="1"/>
          </p:cNvCxnSpPr>
          <p:nvPr/>
        </p:nvCxnSpPr>
        <p:spPr>
          <a:xfrm flipV="1">
            <a:off x="6357061" y="3765388"/>
            <a:ext cx="361477" cy="1018996"/>
          </a:xfrm>
          <a:prstGeom prst="bentConnector3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единительная линия 60">
            <a:extLst>
              <a:ext uri="{FF2B5EF4-FFF2-40B4-BE49-F238E27FC236}">
                <a16:creationId xmlns:a16="http://schemas.microsoft.com/office/drawing/2014/main" id="{1538DAD7-9D19-4084-857D-114453B51CD7}"/>
              </a:ext>
            </a:extLst>
          </p:cNvPr>
          <p:cNvCxnSpPr>
            <a:cxnSpLocks/>
          </p:cNvCxnSpPr>
          <p:nvPr/>
        </p:nvCxnSpPr>
        <p:spPr>
          <a:xfrm flipH="1">
            <a:off x="8567303" y="2582487"/>
            <a:ext cx="1" cy="1792876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Прямая соединительная линия 67">
            <a:extLst>
              <a:ext uri="{FF2B5EF4-FFF2-40B4-BE49-F238E27FC236}">
                <a16:creationId xmlns:a16="http://schemas.microsoft.com/office/drawing/2014/main" id="{554C8C69-9C45-4A26-96FB-8FD3D76B2B3B}"/>
              </a:ext>
            </a:extLst>
          </p:cNvPr>
          <p:cNvCxnSpPr>
            <a:stCxn id="40" idx="3"/>
          </p:cNvCxnSpPr>
          <p:nvPr/>
        </p:nvCxnSpPr>
        <p:spPr>
          <a:xfrm flipV="1">
            <a:off x="8254188" y="2582487"/>
            <a:ext cx="313115" cy="1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Прямая соединительная линия 69">
            <a:extLst>
              <a:ext uri="{FF2B5EF4-FFF2-40B4-BE49-F238E27FC236}">
                <a16:creationId xmlns:a16="http://schemas.microsoft.com/office/drawing/2014/main" id="{3EA3C04E-797B-462C-AB59-A48D0FC85891}"/>
              </a:ext>
            </a:extLst>
          </p:cNvPr>
          <p:cNvCxnSpPr>
            <a:stCxn id="41" idx="3"/>
          </p:cNvCxnSpPr>
          <p:nvPr/>
        </p:nvCxnSpPr>
        <p:spPr>
          <a:xfrm flipV="1">
            <a:off x="8317893" y="3153983"/>
            <a:ext cx="249410" cy="1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Прямая соединительная линия 71">
            <a:extLst>
              <a:ext uri="{FF2B5EF4-FFF2-40B4-BE49-F238E27FC236}">
                <a16:creationId xmlns:a16="http://schemas.microsoft.com/office/drawing/2014/main" id="{40265577-ACA6-447E-B6F8-BC9667EAFEA2}"/>
              </a:ext>
            </a:extLst>
          </p:cNvPr>
          <p:cNvCxnSpPr>
            <a:stCxn id="42" idx="3"/>
          </p:cNvCxnSpPr>
          <p:nvPr/>
        </p:nvCxnSpPr>
        <p:spPr>
          <a:xfrm flipV="1">
            <a:off x="8317893" y="3763927"/>
            <a:ext cx="249410" cy="1461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Прямоугольник: скругленные углы 105">
            <a:extLst>
              <a:ext uri="{FF2B5EF4-FFF2-40B4-BE49-F238E27FC236}">
                <a16:creationId xmlns:a16="http://schemas.microsoft.com/office/drawing/2014/main" id="{563A3F74-2E0E-41D3-AEBC-FD5A29C22F0B}"/>
              </a:ext>
            </a:extLst>
          </p:cNvPr>
          <p:cNvSpPr/>
          <p:nvPr/>
        </p:nvSpPr>
        <p:spPr>
          <a:xfrm>
            <a:off x="8123836" y="1312313"/>
            <a:ext cx="933819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СЕРВЕР</a:t>
            </a:r>
          </a:p>
        </p:txBody>
      </p:sp>
      <p:cxnSp>
        <p:nvCxnSpPr>
          <p:cNvPr id="74" name="Прямая соединительная линия 73">
            <a:extLst>
              <a:ext uri="{FF2B5EF4-FFF2-40B4-BE49-F238E27FC236}">
                <a16:creationId xmlns:a16="http://schemas.microsoft.com/office/drawing/2014/main" id="{A8AE7E8C-8734-4309-B6F9-8F4E56D21B52}"/>
              </a:ext>
            </a:extLst>
          </p:cNvPr>
          <p:cNvCxnSpPr>
            <a:cxnSpLocks/>
            <a:stCxn id="43" idx="3"/>
          </p:cNvCxnSpPr>
          <p:nvPr/>
        </p:nvCxnSpPr>
        <p:spPr>
          <a:xfrm>
            <a:off x="8250775" y="4375364"/>
            <a:ext cx="339971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Прямая соединительная линия 89">
            <a:extLst>
              <a:ext uri="{FF2B5EF4-FFF2-40B4-BE49-F238E27FC236}">
                <a16:creationId xmlns:a16="http://schemas.microsoft.com/office/drawing/2014/main" id="{42AB754C-FC0F-4529-A9EF-B94663FCAA6F}"/>
              </a:ext>
            </a:extLst>
          </p:cNvPr>
          <p:cNvCxnSpPr/>
          <p:nvPr/>
        </p:nvCxnSpPr>
        <p:spPr>
          <a:xfrm>
            <a:off x="8567303" y="3429000"/>
            <a:ext cx="325177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Прямая со стрелкой 91">
            <a:extLst>
              <a:ext uri="{FF2B5EF4-FFF2-40B4-BE49-F238E27FC236}">
                <a16:creationId xmlns:a16="http://schemas.microsoft.com/office/drawing/2014/main" id="{C8ECAD05-3BCD-4EB5-84E7-42E1EFF35AEC}"/>
              </a:ext>
            </a:extLst>
          </p:cNvPr>
          <p:cNvCxnSpPr>
            <a:cxnSpLocks/>
          </p:cNvCxnSpPr>
          <p:nvPr/>
        </p:nvCxnSpPr>
        <p:spPr>
          <a:xfrm flipV="1">
            <a:off x="8892480" y="1628800"/>
            <a:ext cx="0" cy="180020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Прямая со стрелкой 95">
            <a:extLst>
              <a:ext uri="{FF2B5EF4-FFF2-40B4-BE49-F238E27FC236}">
                <a16:creationId xmlns:a16="http://schemas.microsoft.com/office/drawing/2014/main" id="{A7B257FF-0ADA-47B8-894F-FB1389688515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4688398" y="832790"/>
            <a:ext cx="3411994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9" name="Рисунок 98">
            <a:extLst>
              <a:ext uri="{FF2B5EF4-FFF2-40B4-BE49-F238E27FC236}">
                <a16:creationId xmlns:a16="http://schemas.microsoft.com/office/drawing/2014/main" id="{2079023E-FC29-43D5-AF02-E7049351134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40889" y="404988"/>
            <a:ext cx="855603" cy="855603"/>
          </a:xfrm>
          <a:prstGeom prst="rect">
            <a:avLst/>
          </a:prstGeom>
        </p:spPr>
      </p:pic>
      <p:cxnSp>
        <p:nvCxnSpPr>
          <p:cNvPr id="101" name="Соединитель: уступ 100">
            <a:extLst>
              <a:ext uri="{FF2B5EF4-FFF2-40B4-BE49-F238E27FC236}">
                <a16:creationId xmlns:a16="http://schemas.microsoft.com/office/drawing/2014/main" id="{364A5D3F-62A0-48D7-AFB8-4A9F0D40AF54}"/>
              </a:ext>
            </a:extLst>
          </p:cNvPr>
          <p:cNvCxnSpPr>
            <a:cxnSpLocks/>
            <a:stCxn id="99" idx="1"/>
            <a:endCxn id="7" idx="0"/>
          </p:cNvCxnSpPr>
          <p:nvPr/>
        </p:nvCxnSpPr>
        <p:spPr>
          <a:xfrm rot="10800000" flipV="1">
            <a:off x="644521" y="832789"/>
            <a:ext cx="3196368" cy="2654573"/>
          </a:xfrm>
          <a:prstGeom prst="bentConnector2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Прямоугольник: скругленные углы 103">
            <a:extLst>
              <a:ext uri="{FF2B5EF4-FFF2-40B4-BE49-F238E27FC236}">
                <a16:creationId xmlns:a16="http://schemas.microsoft.com/office/drawing/2014/main" id="{A859A92F-9582-4B3E-8BA6-232F65A818BB}"/>
              </a:ext>
            </a:extLst>
          </p:cNvPr>
          <p:cNvSpPr/>
          <p:nvPr/>
        </p:nvSpPr>
        <p:spPr>
          <a:xfrm>
            <a:off x="3377660" y="1285141"/>
            <a:ext cx="1782060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ZIP </a:t>
            </a:r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АРХИВ</a:t>
            </a:r>
          </a:p>
        </p:txBody>
      </p:sp>
      <p:sp>
        <p:nvSpPr>
          <p:cNvPr id="107" name="Прямоугольник: скругленные углы 106">
            <a:extLst>
              <a:ext uri="{FF2B5EF4-FFF2-40B4-BE49-F238E27FC236}">
                <a16:creationId xmlns:a16="http://schemas.microsoft.com/office/drawing/2014/main" id="{CCA6E367-BEF8-4756-9E01-C643EDF850DF}"/>
              </a:ext>
            </a:extLst>
          </p:cNvPr>
          <p:cNvSpPr/>
          <p:nvPr/>
        </p:nvSpPr>
        <p:spPr>
          <a:xfrm>
            <a:off x="118723" y="4681386"/>
            <a:ext cx="1020381" cy="372589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КЛИЕНТ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DDE24F0C-DD82-4E70-B026-8C23C0CAC566}"/>
              </a:ext>
            </a:extLst>
          </p:cNvPr>
          <p:cNvCxnSpPr>
            <a:cxnSpLocks/>
          </p:cNvCxnSpPr>
          <p:nvPr/>
        </p:nvCxnSpPr>
        <p:spPr>
          <a:xfrm>
            <a:off x="1331640" y="2190732"/>
            <a:ext cx="0" cy="3576876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ACBD9A04-4024-47EE-BBDC-4D7CBD37B95A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323045" y="2190732"/>
            <a:ext cx="299327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B92B6E5D-6FB3-4030-909C-44CC4F7FAB99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1331640" y="3763927"/>
            <a:ext cx="290732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 стрелкой 49">
            <a:extLst>
              <a:ext uri="{FF2B5EF4-FFF2-40B4-BE49-F238E27FC236}">
                <a16:creationId xmlns:a16="http://schemas.microsoft.com/office/drawing/2014/main" id="{946E4916-53FB-484B-BC29-05BA0BC5F25F}"/>
              </a:ext>
            </a:extLst>
          </p:cNvPr>
          <p:cNvCxnSpPr>
            <a:cxnSpLocks/>
          </p:cNvCxnSpPr>
          <p:nvPr/>
        </p:nvCxnSpPr>
        <p:spPr>
          <a:xfrm>
            <a:off x="1336403" y="5754652"/>
            <a:ext cx="290732" cy="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Соединитель: уступ 31">
            <a:extLst>
              <a:ext uri="{FF2B5EF4-FFF2-40B4-BE49-F238E27FC236}">
                <a16:creationId xmlns:a16="http://schemas.microsoft.com/office/drawing/2014/main" id="{085D777E-4C22-44A9-BC8D-6848252FACC7}"/>
              </a:ext>
            </a:extLst>
          </p:cNvPr>
          <p:cNvCxnSpPr/>
          <p:nvPr/>
        </p:nvCxnSpPr>
        <p:spPr>
          <a:xfrm rot="10800000" flipV="1">
            <a:off x="899592" y="3763926"/>
            <a:ext cx="432048" cy="187755"/>
          </a:xfrm>
          <a:prstGeom prst="bentConnector3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30662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250266" y="2716275"/>
            <a:ext cx="338554" cy="4616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ru-RU" sz="24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+</a:t>
            </a:r>
          </a:p>
        </p:txBody>
      </p:sp>
      <p:sp>
        <p:nvSpPr>
          <p:cNvPr id="2" name="Блок-схема: альтернативный процесс 1"/>
          <p:cNvSpPr/>
          <p:nvPr/>
        </p:nvSpPr>
        <p:spPr>
          <a:xfrm>
            <a:off x="1026501" y="500042"/>
            <a:ext cx="7253767" cy="92869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ВЫБОР СРЕДЫ ДЛЯ КОНСТРУКТОРА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500034" y="2000240"/>
            <a:ext cx="3857652" cy="785818"/>
          </a:xfrm>
          <a:prstGeom prst="roundRect">
            <a:avLst/>
          </a:prstGeom>
          <a:solidFill>
            <a:srgbClr val="15151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Интегрированная в МЭШ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724458" y="2716275"/>
            <a:ext cx="338554" cy="4616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ru-RU" sz="24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+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5072066" y="2000240"/>
            <a:ext cx="3643338" cy="785818"/>
          </a:xfrm>
          <a:prstGeom prst="roundRect">
            <a:avLst/>
          </a:prstGeom>
          <a:solidFill>
            <a:srgbClr val="151515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Сторонний ресурс</a:t>
            </a:r>
          </a:p>
        </p:txBody>
      </p:sp>
      <p:cxnSp>
        <p:nvCxnSpPr>
          <p:cNvPr id="8" name="Соединительная линия уступом 7"/>
          <p:cNvCxnSpPr>
            <a:cxnSpLocks/>
            <a:stCxn id="2" idx="2"/>
            <a:endCxn id="3" idx="0"/>
          </p:cNvCxnSpPr>
          <p:nvPr/>
        </p:nvCxnSpPr>
        <p:spPr>
          <a:xfrm rot="5400000">
            <a:off x="3255371" y="602226"/>
            <a:ext cx="571504" cy="2224525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оединительная линия уступом 9"/>
          <p:cNvCxnSpPr>
            <a:cxnSpLocks/>
            <a:stCxn id="2" idx="2"/>
            <a:endCxn id="4" idx="0"/>
          </p:cNvCxnSpPr>
          <p:nvPr/>
        </p:nvCxnSpPr>
        <p:spPr>
          <a:xfrm rot="16200000" flipH="1">
            <a:off x="5487808" y="594313"/>
            <a:ext cx="571504" cy="2240350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рямоугольник: скругленные углы 25">
            <a:extLst>
              <a:ext uri="{FF2B5EF4-FFF2-40B4-BE49-F238E27FC236}">
                <a16:creationId xmlns:a16="http://schemas.microsoft.com/office/drawing/2014/main" id="{28C106E4-D616-47EC-865B-18FFB0573F46}"/>
              </a:ext>
            </a:extLst>
          </p:cNvPr>
          <p:cNvSpPr/>
          <p:nvPr/>
        </p:nvSpPr>
        <p:spPr>
          <a:xfrm>
            <a:off x="5072066" y="3165793"/>
            <a:ext cx="3643338" cy="1028534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FEE9B68E-41B6-4CAE-BD93-2D42ED8B65ED}"/>
              </a:ext>
            </a:extLst>
          </p:cNvPr>
          <p:cNvSpPr/>
          <p:nvPr/>
        </p:nvSpPr>
        <p:spPr>
          <a:xfrm>
            <a:off x="5185696" y="3253515"/>
            <a:ext cx="3416078" cy="86523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Независимость от МЭШ</a:t>
            </a:r>
          </a:p>
        </p:txBody>
      </p:sp>
      <p:sp>
        <p:nvSpPr>
          <p:cNvPr id="27" name="Прямоугольник: скругленные углы 26">
            <a:extLst>
              <a:ext uri="{FF2B5EF4-FFF2-40B4-BE49-F238E27FC236}">
                <a16:creationId xmlns:a16="http://schemas.microsoft.com/office/drawing/2014/main" id="{12DE0EC8-DDCD-41C5-B890-9FB8B56D9CBC}"/>
              </a:ext>
            </a:extLst>
          </p:cNvPr>
          <p:cNvSpPr/>
          <p:nvPr/>
        </p:nvSpPr>
        <p:spPr>
          <a:xfrm>
            <a:off x="5072066" y="4322028"/>
            <a:ext cx="3643338" cy="1483235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E89CAE0A-EA58-4E16-87E4-001DEB50568D}"/>
              </a:ext>
            </a:extLst>
          </p:cNvPr>
          <p:cNvSpPr/>
          <p:nvPr/>
        </p:nvSpPr>
        <p:spPr>
          <a:xfrm>
            <a:off x="5185696" y="4594748"/>
            <a:ext cx="3416078" cy="920404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2400" b="1" dirty="0">
                <a:ln w="0"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Нет необходимости подстраиваться под существующие системы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0E88BC-B5B3-4335-8DFC-EE184DAA2A16}"/>
              </a:ext>
            </a:extLst>
          </p:cNvPr>
          <p:cNvSpPr txBox="1"/>
          <p:nvPr/>
        </p:nvSpPr>
        <p:spPr>
          <a:xfrm>
            <a:off x="0" y="4132646"/>
            <a:ext cx="2060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Независимость от МЭШ</a:t>
            </a:r>
          </a:p>
        </p:txBody>
      </p:sp>
      <p:sp>
        <p:nvSpPr>
          <p:cNvPr id="31" name="Прямоугольник: скругленные углы 30">
            <a:extLst>
              <a:ext uri="{FF2B5EF4-FFF2-40B4-BE49-F238E27FC236}">
                <a16:creationId xmlns:a16="http://schemas.microsoft.com/office/drawing/2014/main" id="{B2E07C34-92C2-4493-8440-73C4C3A809F5}"/>
              </a:ext>
            </a:extLst>
          </p:cNvPr>
          <p:cNvSpPr/>
          <p:nvPr/>
        </p:nvSpPr>
        <p:spPr>
          <a:xfrm>
            <a:off x="597874" y="3165793"/>
            <a:ext cx="3643338" cy="1028534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B1B74D-73CD-4897-BC5E-B0494C14E896}"/>
              </a:ext>
            </a:extLst>
          </p:cNvPr>
          <p:cNvSpPr txBox="1"/>
          <p:nvPr/>
        </p:nvSpPr>
        <p:spPr>
          <a:xfrm>
            <a:off x="607191" y="3264562"/>
            <a:ext cx="36433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Легко загружать приложения в систему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Блок-схема: альтернативный процесс 1">
            <a:extLst>
              <a:ext uri="{FF2B5EF4-FFF2-40B4-BE49-F238E27FC236}">
                <a16:creationId xmlns:a16="http://schemas.microsoft.com/office/drawing/2014/main" id="{2B399B54-CB76-4B79-B453-7161BE912BBD}"/>
              </a:ext>
            </a:extLst>
          </p:cNvPr>
          <p:cNvSpPr/>
          <p:nvPr/>
        </p:nvSpPr>
        <p:spPr>
          <a:xfrm>
            <a:off x="539552" y="548680"/>
            <a:ext cx="7200800" cy="92869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44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ДИЗАЙН И ЮЗАБИЛИТИ </a:t>
            </a: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40DAB09B-EC05-42EB-964F-2C71BF4F3B6A}"/>
              </a:ext>
            </a:extLst>
          </p:cNvPr>
          <p:cNvCxnSpPr>
            <a:cxnSpLocks/>
          </p:cNvCxnSpPr>
          <p:nvPr/>
        </p:nvCxnSpPr>
        <p:spPr>
          <a:xfrm>
            <a:off x="-36512" y="1412776"/>
            <a:ext cx="9396536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Скругленный прямоугольник 3">
            <a:extLst>
              <a:ext uri="{FF2B5EF4-FFF2-40B4-BE49-F238E27FC236}">
                <a16:creationId xmlns:a16="http://schemas.microsoft.com/office/drawing/2014/main" id="{DECB6AFE-C65F-4159-8BCF-B50977AD2C55}"/>
              </a:ext>
            </a:extLst>
          </p:cNvPr>
          <p:cNvSpPr/>
          <p:nvPr/>
        </p:nvSpPr>
        <p:spPr>
          <a:xfrm>
            <a:off x="899592" y="2564904"/>
            <a:ext cx="324036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20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Скругленный прямоугольник 3">
            <a:extLst>
              <a:ext uri="{FF2B5EF4-FFF2-40B4-BE49-F238E27FC236}">
                <a16:creationId xmlns:a16="http://schemas.microsoft.com/office/drawing/2014/main" id="{361EC896-6A8D-47C6-B13C-F33DADB44116}"/>
              </a:ext>
            </a:extLst>
          </p:cNvPr>
          <p:cNvSpPr/>
          <p:nvPr/>
        </p:nvSpPr>
        <p:spPr>
          <a:xfrm>
            <a:off x="536898" y="3933056"/>
            <a:ext cx="75608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Цветовое решение, не отвлекающее от работы в конструкторе приложений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Максимально очевидные для пользователя кнопки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Незагроможденное</a:t>
            </a:r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 рабочее поле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Автосохранение</a:t>
            </a:r>
            <a:endParaRPr lang="ru-RU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2858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2EA7C4-C07B-4487-A884-32A64FF14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3789040"/>
            <a:ext cx="6032915" cy="280831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CEF5D7-3A57-4D5C-AF06-6C6352DBC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244" y="311067"/>
            <a:ext cx="6066291" cy="2871573"/>
          </a:xfrm>
          <a:prstGeom prst="rect">
            <a:avLst/>
          </a:prstGeom>
        </p:spPr>
      </p:pic>
      <p:sp>
        <p:nvSpPr>
          <p:cNvPr id="6" name="Стрелка: вниз 5">
            <a:extLst>
              <a:ext uri="{FF2B5EF4-FFF2-40B4-BE49-F238E27FC236}">
                <a16:creationId xmlns:a16="http://schemas.microsoft.com/office/drawing/2014/main" id="{4C62C76C-BFCB-4365-8A67-11F86DD2E622}"/>
              </a:ext>
            </a:extLst>
          </p:cNvPr>
          <p:cNvSpPr/>
          <p:nvPr/>
        </p:nvSpPr>
        <p:spPr>
          <a:xfrm>
            <a:off x="4283968" y="3242940"/>
            <a:ext cx="720080" cy="504056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99766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544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FC6097E2-D441-4F18-8228-E0718A3A42D7}"/>
              </a:ext>
            </a:extLst>
          </p:cNvPr>
          <p:cNvSpPr/>
          <p:nvPr/>
        </p:nvSpPr>
        <p:spPr>
          <a:xfrm>
            <a:off x="16768" y="484247"/>
            <a:ext cx="8731696" cy="100644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4400" b="1" dirty="0">
                <a:ln w="0"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ИСПОЛЬЗОВАННЫЕ ТЕХНОЛОГИИ</a:t>
            </a:r>
          </a:p>
        </p:txBody>
      </p:sp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2137A0E8-1375-41DA-821B-04F89B594C35}"/>
              </a:ext>
            </a:extLst>
          </p:cNvPr>
          <p:cNvCxnSpPr>
            <a:cxnSpLocks/>
          </p:cNvCxnSpPr>
          <p:nvPr/>
        </p:nvCxnSpPr>
        <p:spPr>
          <a:xfrm>
            <a:off x="-36512" y="1412776"/>
            <a:ext cx="9396536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9CBDDA9C-7B00-4F70-B640-D6DB4D0B64A0}"/>
              </a:ext>
            </a:extLst>
          </p:cNvPr>
          <p:cNvGrpSpPr/>
          <p:nvPr/>
        </p:nvGrpSpPr>
        <p:grpSpPr>
          <a:xfrm>
            <a:off x="2328834" y="2196153"/>
            <a:ext cx="1272461" cy="1696047"/>
            <a:chOff x="1021600" y="2025002"/>
            <a:chExt cx="1020381" cy="1260020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654FF283-0819-4536-A8A0-CD9E3A71B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8076" y="2025002"/>
              <a:ext cx="887431" cy="887431"/>
            </a:xfrm>
            <a:prstGeom prst="rect">
              <a:avLst/>
            </a:prstGeom>
          </p:spPr>
        </p:pic>
        <p:sp>
          <p:nvSpPr>
            <p:cNvPr id="6" name="Прямоугольник: скругленные углы 5">
              <a:extLst>
                <a:ext uri="{FF2B5EF4-FFF2-40B4-BE49-F238E27FC236}">
                  <a16:creationId xmlns:a16="http://schemas.microsoft.com/office/drawing/2014/main" id="{32F4D71D-6A2D-48F4-BDE1-2F378E825DB2}"/>
                </a:ext>
              </a:extLst>
            </p:cNvPr>
            <p:cNvSpPr/>
            <p:nvPr/>
          </p:nvSpPr>
          <p:spPr>
            <a:xfrm>
              <a:off x="1021600" y="2912433"/>
              <a:ext cx="1020381" cy="37258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</a:rPr>
                <a:t>HTML5</a:t>
              </a:r>
              <a:endParaRPr lang="ru-RU" sz="20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4A4BD630-9E14-4EA5-985A-857CBDE29908}"/>
              </a:ext>
            </a:extLst>
          </p:cNvPr>
          <p:cNvGrpSpPr/>
          <p:nvPr/>
        </p:nvGrpSpPr>
        <p:grpSpPr>
          <a:xfrm>
            <a:off x="3939157" y="2258934"/>
            <a:ext cx="1463094" cy="1603238"/>
            <a:chOff x="3105078" y="2013414"/>
            <a:chExt cx="1020381" cy="1260020"/>
          </a:xfrm>
        </p:grpSpPr>
        <p:pic>
          <p:nvPicPr>
            <p:cNvPr id="10" name="Рисунок 9">
              <a:extLst>
                <a:ext uri="{FF2B5EF4-FFF2-40B4-BE49-F238E27FC236}">
                  <a16:creationId xmlns:a16="http://schemas.microsoft.com/office/drawing/2014/main" id="{B2521D78-2D2C-4618-9166-9CDD7B1031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171554" y="2013414"/>
              <a:ext cx="887431" cy="887431"/>
            </a:xfrm>
            <a:prstGeom prst="rect">
              <a:avLst/>
            </a:prstGeom>
          </p:spPr>
        </p:pic>
        <p:sp>
          <p:nvSpPr>
            <p:cNvPr id="11" name="Прямоугольник: скругленные углы 10">
              <a:extLst>
                <a:ext uri="{FF2B5EF4-FFF2-40B4-BE49-F238E27FC236}">
                  <a16:creationId xmlns:a16="http://schemas.microsoft.com/office/drawing/2014/main" id="{6191339B-9D1C-46CB-9169-6C129D66455E}"/>
                </a:ext>
              </a:extLst>
            </p:cNvPr>
            <p:cNvSpPr/>
            <p:nvPr/>
          </p:nvSpPr>
          <p:spPr>
            <a:xfrm>
              <a:off x="3105078" y="2900845"/>
              <a:ext cx="1020381" cy="37258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</a:rPr>
                <a:t>CSS</a:t>
              </a:r>
              <a:endParaRPr lang="ru-RU" sz="20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34DC0F19-BBC0-48FF-928B-72686298FC92}"/>
              </a:ext>
            </a:extLst>
          </p:cNvPr>
          <p:cNvGrpSpPr/>
          <p:nvPr/>
        </p:nvGrpSpPr>
        <p:grpSpPr>
          <a:xfrm>
            <a:off x="5497569" y="2225345"/>
            <a:ext cx="1736548" cy="1619547"/>
            <a:chOff x="4944958" y="1981199"/>
            <a:chExt cx="1463094" cy="1335441"/>
          </a:xfrm>
        </p:grpSpPr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C511D934-5D1A-40E5-A4E5-EBF9844FA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255035" y="1981199"/>
              <a:ext cx="962852" cy="962852"/>
            </a:xfrm>
            <a:prstGeom prst="rect">
              <a:avLst/>
            </a:prstGeom>
          </p:spPr>
        </p:pic>
        <p:sp>
          <p:nvSpPr>
            <p:cNvPr id="14" name="Прямоугольник: скругленные углы 13">
              <a:extLst>
                <a:ext uri="{FF2B5EF4-FFF2-40B4-BE49-F238E27FC236}">
                  <a16:creationId xmlns:a16="http://schemas.microsoft.com/office/drawing/2014/main" id="{3FEB63D1-76D3-49BA-9283-2BC376AB23BA}"/>
                </a:ext>
              </a:extLst>
            </p:cNvPr>
            <p:cNvSpPr/>
            <p:nvPr/>
          </p:nvSpPr>
          <p:spPr>
            <a:xfrm>
              <a:off x="4944958" y="2944051"/>
              <a:ext cx="1463094" cy="37258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</a:rPr>
                <a:t>JavaScript</a:t>
              </a:r>
              <a:endParaRPr lang="ru-RU" sz="20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D5505DC1-A8A9-4C4C-8D32-72052F35C273}"/>
              </a:ext>
            </a:extLst>
          </p:cNvPr>
          <p:cNvGrpSpPr/>
          <p:nvPr/>
        </p:nvGrpSpPr>
        <p:grpSpPr>
          <a:xfrm>
            <a:off x="4572000" y="4209580"/>
            <a:ext cx="1463094" cy="1238904"/>
            <a:chOff x="5004914" y="3576141"/>
            <a:chExt cx="1463094" cy="1238904"/>
          </a:xfrm>
        </p:grpSpPr>
        <p:pic>
          <p:nvPicPr>
            <p:cNvPr id="16" name="Рисунок 15">
              <a:extLst>
                <a:ext uri="{FF2B5EF4-FFF2-40B4-BE49-F238E27FC236}">
                  <a16:creationId xmlns:a16="http://schemas.microsoft.com/office/drawing/2014/main" id="{37CA1667-2A51-4984-A7CE-83D0D14B3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8920125">
              <a:off x="5216357" y="3576141"/>
              <a:ext cx="921524" cy="921524"/>
            </a:xfrm>
            <a:prstGeom prst="rect">
              <a:avLst/>
            </a:prstGeom>
          </p:spPr>
        </p:pic>
        <p:sp>
          <p:nvSpPr>
            <p:cNvPr id="17" name="Прямоугольник: скругленные углы 16">
              <a:extLst>
                <a:ext uri="{FF2B5EF4-FFF2-40B4-BE49-F238E27FC236}">
                  <a16:creationId xmlns:a16="http://schemas.microsoft.com/office/drawing/2014/main" id="{3F9ED2A8-D608-44EC-9854-F7DF9864E317}"/>
                </a:ext>
              </a:extLst>
            </p:cNvPr>
            <p:cNvSpPr/>
            <p:nvPr/>
          </p:nvSpPr>
          <p:spPr>
            <a:xfrm>
              <a:off x="5004914" y="4442456"/>
              <a:ext cx="1463094" cy="37258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</a:rPr>
                <a:t>JQuery</a:t>
              </a:r>
              <a:endParaRPr lang="ru-RU" sz="20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F05CA460-3673-4137-8B90-3A5E0EA313BE}"/>
              </a:ext>
            </a:extLst>
          </p:cNvPr>
          <p:cNvGrpSpPr/>
          <p:nvPr/>
        </p:nvGrpSpPr>
        <p:grpSpPr>
          <a:xfrm>
            <a:off x="5792203" y="4038744"/>
            <a:ext cx="1463094" cy="1428610"/>
            <a:chOff x="7028436" y="1841743"/>
            <a:chExt cx="1463094" cy="1431691"/>
          </a:xfrm>
        </p:grpSpPr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BE917DD9-6C0A-4E54-80B1-72FE496A54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143067" y="1841743"/>
              <a:ext cx="1281920" cy="1088653"/>
            </a:xfrm>
            <a:prstGeom prst="rect">
              <a:avLst/>
            </a:prstGeom>
          </p:spPr>
        </p:pic>
        <p:sp>
          <p:nvSpPr>
            <p:cNvPr id="30" name="Прямоугольник: скругленные углы 29">
              <a:extLst>
                <a:ext uri="{FF2B5EF4-FFF2-40B4-BE49-F238E27FC236}">
                  <a16:creationId xmlns:a16="http://schemas.microsoft.com/office/drawing/2014/main" id="{2C37AFA7-B422-469E-82E1-45D3C205AE28}"/>
                </a:ext>
              </a:extLst>
            </p:cNvPr>
            <p:cNvSpPr/>
            <p:nvPr/>
          </p:nvSpPr>
          <p:spPr>
            <a:xfrm>
              <a:off x="7028436" y="2900845"/>
              <a:ext cx="1463094" cy="37258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</a:rPr>
                <a:t>Node JS</a:t>
              </a:r>
              <a:endParaRPr lang="ru-RU" sz="20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A3D96821-4C8E-465D-83E6-749D1E35E8A1}"/>
              </a:ext>
            </a:extLst>
          </p:cNvPr>
          <p:cNvGrpSpPr/>
          <p:nvPr/>
        </p:nvGrpSpPr>
        <p:grpSpPr>
          <a:xfrm>
            <a:off x="3351797" y="4080906"/>
            <a:ext cx="1463094" cy="1368984"/>
            <a:chOff x="7130814" y="3545842"/>
            <a:chExt cx="1463094" cy="1368098"/>
          </a:xfrm>
        </p:grpSpPr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65411573-A65C-4616-A06E-6AEF577DE21D}"/>
                </a:ext>
              </a:extLst>
            </p:cNvPr>
            <p:cNvSpPr/>
            <p:nvPr/>
          </p:nvSpPr>
          <p:spPr>
            <a:xfrm>
              <a:off x="7380312" y="3545842"/>
              <a:ext cx="964098" cy="917646"/>
            </a:xfrm>
            <a:prstGeom prst="ellipse">
              <a:avLst/>
            </a:prstGeom>
            <a:solidFill>
              <a:schemeClr val="tx1"/>
            </a:solidFill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</a:rPr>
                <a:t>EX</a:t>
              </a:r>
              <a:endParaRPr lang="ru-RU" sz="36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id="{4BA04A79-D1F7-492B-B19E-23C59E848E62}"/>
                </a:ext>
              </a:extLst>
            </p:cNvPr>
            <p:cNvSpPr/>
            <p:nvPr/>
          </p:nvSpPr>
          <p:spPr>
            <a:xfrm>
              <a:off x="7130814" y="4541351"/>
              <a:ext cx="1463094" cy="37258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</a:rPr>
                <a:t>Express</a:t>
              </a:r>
              <a:endParaRPr lang="ru-RU" sz="2000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DF38AEE2-70A9-4FC1-B1E4-ED50A0905F88}"/>
              </a:ext>
            </a:extLst>
          </p:cNvPr>
          <p:cNvGrpSpPr/>
          <p:nvPr/>
        </p:nvGrpSpPr>
        <p:grpSpPr>
          <a:xfrm>
            <a:off x="7295223" y="3996143"/>
            <a:ext cx="1034009" cy="1428465"/>
            <a:chOff x="1344605" y="4172453"/>
            <a:chExt cx="1066273" cy="1459065"/>
          </a:xfrm>
        </p:grpSpPr>
        <p:pic>
          <p:nvPicPr>
            <p:cNvPr id="40" name="Рисунок 39">
              <a:extLst>
                <a:ext uri="{FF2B5EF4-FFF2-40B4-BE49-F238E27FC236}">
                  <a16:creationId xmlns:a16="http://schemas.microsoft.com/office/drawing/2014/main" id="{C681D1BA-90B0-4D5B-AA7D-EEDD37C7F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344605" y="4172453"/>
              <a:ext cx="1066273" cy="1066273"/>
            </a:xfrm>
            <a:prstGeom prst="rect">
              <a:avLst/>
            </a:prstGeom>
          </p:spPr>
        </p:pic>
        <p:sp>
          <p:nvSpPr>
            <p:cNvPr id="41" name="Прямоугольник: скругленные углы 40">
              <a:extLst>
                <a:ext uri="{FF2B5EF4-FFF2-40B4-BE49-F238E27FC236}">
                  <a16:creationId xmlns:a16="http://schemas.microsoft.com/office/drawing/2014/main" id="{3A6C8C51-092F-4C35-B568-3D66D0EAC46F}"/>
                </a:ext>
              </a:extLst>
            </p:cNvPr>
            <p:cNvSpPr/>
            <p:nvPr/>
          </p:nvSpPr>
          <p:spPr>
            <a:xfrm>
              <a:off x="1367550" y="5258929"/>
              <a:ext cx="1020381" cy="37258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</a:rPr>
                <a:t>GitHub</a:t>
              </a:r>
              <a:endPara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78F0BEE3-5B78-47E6-AF1E-20914D01E60D}"/>
              </a:ext>
            </a:extLst>
          </p:cNvPr>
          <p:cNvGrpSpPr/>
          <p:nvPr/>
        </p:nvGrpSpPr>
        <p:grpSpPr>
          <a:xfrm>
            <a:off x="2277862" y="4157026"/>
            <a:ext cx="1034009" cy="1310328"/>
            <a:chOff x="1067188" y="3629072"/>
            <a:chExt cx="1020381" cy="1326280"/>
          </a:xfrm>
        </p:grpSpPr>
        <p:pic>
          <p:nvPicPr>
            <p:cNvPr id="44" name="Рисунок 43">
              <a:extLst>
                <a:ext uri="{FF2B5EF4-FFF2-40B4-BE49-F238E27FC236}">
                  <a16:creationId xmlns:a16="http://schemas.microsoft.com/office/drawing/2014/main" id="{77F2C203-D579-4B3D-95FE-BA1139B9D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112778" y="3629072"/>
              <a:ext cx="929203" cy="929203"/>
            </a:xfrm>
            <a:prstGeom prst="rect">
              <a:avLst/>
            </a:prstGeom>
          </p:spPr>
        </p:pic>
        <p:sp>
          <p:nvSpPr>
            <p:cNvPr id="45" name="Прямоугольник: скругленные углы 44">
              <a:extLst>
                <a:ext uri="{FF2B5EF4-FFF2-40B4-BE49-F238E27FC236}">
                  <a16:creationId xmlns:a16="http://schemas.microsoft.com/office/drawing/2014/main" id="{925DEA15-D69C-4A01-B117-ABBFDAC4CDF1}"/>
                </a:ext>
              </a:extLst>
            </p:cNvPr>
            <p:cNvSpPr/>
            <p:nvPr/>
          </p:nvSpPr>
          <p:spPr>
            <a:xfrm>
              <a:off x="1067188" y="4582763"/>
              <a:ext cx="1020381" cy="372589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</a:rPr>
                <a:t>Trello</a:t>
              </a:r>
              <a:endPara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520DDDD2-2CB1-4B6E-805F-29B4FE7B0C77}"/>
              </a:ext>
            </a:extLst>
          </p:cNvPr>
          <p:cNvGrpSpPr/>
          <p:nvPr/>
        </p:nvGrpSpPr>
        <p:grpSpPr>
          <a:xfrm>
            <a:off x="724289" y="4209580"/>
            <a:ext cx="1463094" cy="1219458"/>
            <a:chOff x="634769" y="4668764"/>
            <a:chExt cx="1572957" cy="1309067"/>
          </a:xfrm>
        </p:grpSpPr>
        <p:pic>
          <p:nvPicPr>
            <p:cNvPr id="48" name="Рисунок 47">
              <a:extLst>
                <a:ext uri="{FF2B5EF4-FFF2-40B4-BE49-F238E27FC236}">
                  <a16:creationId xmlns:a16="http://schemas.microsoft.com/office/drawing/2014/main" id="{B8B2752B-0275-4EF5-B281-934E00C31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875127" y="4668764"/>
              <a:ext cx="1157884" cy="1157884"/>
            </a:xfrm>
            <a:prstGeom prst="rect">
              <a:avLst/>
            </a:prstGeom>
          </p:spPr>
        </p:pic>
        <p:sp>
          <p:nvSpPr>
            <p:cNvPr id="49" name="Прямоугольник: скругленные углы 48">
              <a:extLst>
                <a:ext uri="{FF2B5EF4-FFF2-40B4-BE49-F238E27FC236}">
                  <a16:creationId xmlns:a16="http://schemas.microsoft.com/office/drawing/2014/main" id="{D9978864-1A5E-4477-9A0F-8C1B2C86F4F9}"/>
                </a:ext>
              </a:extLst>
            </p:cNvPr>
            <p:cNvSpPr/>
            <p:nvPr/>
          </p:nvSpPr>
          <p:spPr>
            <a:xfrm>
              <a:off x="634769" y="5622345"/>
              <a:ext cx="1572957" cy="355486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n>
                    <a:solidFill>
                      <a:schemeClr val="accent6">
                        <a:lumMod val="75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</a:rPr>
                <a:t>TortoiseGit</a:t>
              </a:r>
              <a:endPara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7933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490761" y="2213282"/>
            <a:ext cx="6162478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РАЗРАБОТКА</a:t>
            </a:r>
          </a:p>
          <a:p>
            <a:pPr algn="ctr"/>
            <a:r>
              <a:rPr lang="ru-RU" sz="4000" b="1" dirty="0">
                <a:ln w="12700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КОНСТРУКТОРА ПРИЛОЖЕНИЙ</a:t>
            </a:r>
          </a:p>
          <a:p>
            <a:pPr algn="ctr"/>
            <a:r>
              <a:rPr lang="ru-RU" sz="3600" b="1" dirty="0">
                <a:ln w="12700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ДЛЯ МЭШ</a:t>
            </a:r>
          </a:p>
        </p:txBody>
      </p:sp>
      <p:cxnSp>
        <p:nvCxnSpPr>
          <p:cNvPr id="9" name="Прямая соединительная линия 8"/>
          <p:cNvCxnSpPr>
            <a:cxnSpLocks/>
          </p:cNvCxnSpPr>
          <p:nvPr/>
        </p:nvCxnSpPr>
        <p:spPr>
          <a:xfrm>
            <a:off x="2987824" y="4644717"/>
            <a:ext cx="3168352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/>
          <p:cNvCxnSpPr>
            <a:cxnSpLocks/>
          </p:cNvCxnSpPr>
          <p:nvPr/>
        </p:nvCxnSpPr>
        <p:spPr>
          <a:xfrm flipV="1">
            <a:off x="2987824" y="2213281"/>
            <a:ext cx="3168352" cy="1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E37D2CB7-140C-4503-A6E4-C4998646F2BC}"/>
              </a:ext>
            </a:extLst>
          </p:cNvPr>
          <p:cNvSpPr/>
          <p:nvPr/>
        </p:nvSpPr>
        <p:spPr>
          <a:xfrm>
            <a:off x="323528" y="468122"/>
            <a:ext cx="2016224" cy="100644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4400" b="1" dirty="0">
                <a:ln w="0"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ФИЧИ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F00FEAEC-2D5D-4D12-A870-8FA67EB4FB21}"/>
              </a:ext>
            </a:extLst>
          </p:cNvPr>
          <p:cNvCxnSpPr>
            <a:cxnSpLocks/>
          </p:cNvCxnSpPr>
          <p:nvPr/>
        </p:nvCxnSpPr>
        <p:spPr>
          <a:xfrm>
            <a:off x="-36512" y="1412776"/>
            <a:ext cx="9396536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Скругленный прямоугольник 3">
            <a:extLst>
              <a:ext uri="{FF2B5EF4-FFF2-40B4-BE49-F238E27FC236}">
                <a16:creationId xmlns:a16="http://schemas.microsoft.com/office/drawing/2014/main" id="{8395F816-1BCD-4D63-9880-17E08D81B45D}"/>
              </a:ext>
            </a:extLst>
          </p:cNvPr>
          <p:cNvSpPr/>
          <p:nvPr/>
        </p:nvSpPr>
        <p:spPr>
          <a:xfrm>
            <a:off x="791580" y="4077072"/>
            <a:ext cx="75608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Progress Bar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Свободное пространство</a:t>
            </a:r>
            <a:endParaRPr lang="en-US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Таймер</a:t>
            </a:r>
            <a:endParaRPr lang="en-US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>
                <a:solidFill>
                  <a:schemeClr val="bg1">
                    <a:lumMod val="85000"/>
                  </a:schemeClr>
                </a:solidFill>
              </a:ln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759758E9-0DFF-41A1-AE99-92CA8D157D72}"/>
              </a:ext>
            </a:extLst>
          </p:cNvPr>
          <p:cNvSpPr/>
          <p:nvPr/>
        </p:nvSpPr>
        <p:spPr>
          <a:xfrm>
            <a:off x="125252" y="548680"/>
            <a:ext cx="4536504" cy="100644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4400" b="1" dirty="0">
                <a:ln w="0"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ПЕРСПЕКТИВЫ</a:t>
            </a: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19B23EC5-17C6-4520-AF59-14CC73D89D6F}"/>
              </a:ext>
            </a:extLst>
          </p:cNvPr>
          <p:cNvCxnSpPr>
            <a:cxnSpLocks/>
          </p:cNvCxnSpPr>
          <p:nvPr/>
        </p:nvCxnSpPr>
        <p:spPr>
          <a:xfrm>
            <a:off x="-36512" y="1412776"/>
            <a:ext cx="9396536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Скругленный прямоугольник 3">
            <a:extLst>
              <a:ext uri="{FF2B5EF4-FFF2-40B4-BE49-F238E27FC236}">
                <a16:creationId xmlns:a16="http://schemas.microsoft.com/office/drawing/2014/main" id="{2F72D0C7-D927-4EA9-BA04-557DC2853D94}"/>
              </a:ext>
            </a:extLst>
          </p:cNvPr>
          <p:cNvSpPr/>
          <p:nvPr/>
        </p:nvSpPr>
        <p:spPr>
          <a:xfrm>
            <a:off x="683568" y="3573016"/>
            <a:ext cx="7560840" cy="71438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Интеграция с МЭШ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Интеграция с базами задач ОГЭ, ЕГЭ и олимпиад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Гид по сайту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b="1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8404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34731217-4F53-4887-B220-AED77A7F32E1}"/>
              </a:ext>
            </a:extLst>
          </p:cNvPr>
          <p:cNvSpPr/>
          <p:nvPr/>
        </p:nvSpPr>
        <p:spPr>
          <a:xfrm>
            <a:off x="719572" y="2925778"/>
            <a:ext cx="7704856" cy="100644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3600" b="1" dirty="0">
              <a:ln w="0">
                <a:solidFill>
                  <a:schemeClr val="accent6">
                    <a:lumMod val="75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6CE4D9-DDDB-41B8-ABE2-C0E9D03A94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5" t="-1449" r="-325" b="-1"/>
          <a:stretch/>
        </p:blipFill>
        <p:spPr>
          <a:xfrm>
            <a:off x="-612575" y="-99391"/>
            <a:ext cx="10369152" cy="695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78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extBox 1"/>
          <p:cNvSpPr txBox="1"/>
          <p:nvPr/>
        </p:nvSpPr>
        <p:spPr>
          <a:xfrm>
            <a:off x="2214546" y="357166"/>
            <a:ext cx="4844981" cy="83099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ru-RU" sz="4800" b="1" dirty="0">
                <a:ln w="12700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НАША КОМАНДА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D44070A-024B-4134-8715-FEE9AD237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1629326"/>
            <a:ext cx="6286500" cy="4714875"/>
          </a:xfrm>
          <a:prstGeom prst="rect">
            <a:avLst/>
          </a:prstGeom>
        </p:spPr>
      </p:pic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FF1C80D1-6387-4230-AB48-26086FD4FABC}"/>
              </a:ext>
            </a:extLst>
          </p:cNvPr>
          <p:cNvCxnSpPr>
            <a:cxnSpLocks/>
          </p:cNvCxnSpPr>
          <p:nvPr/>
        </p:nvCxnSpPr>
        <p:spPr>
          <a:xfrm>
            <a:off x="1007533" y="1481666"/>
            <a:ext cx="7162800" cy="0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E56CE8FA-B886-4F17-BA11-E2EA60648E7F}"/>
              </a:ext>
            </a:extLst>
          </p:cNvPr>
          <p:cNvCxnSpPr>
            <a:cxnSpLocks/>
          </p:cNvCxnSpPr>
          <p:nvPr/>
        </p:nvCxnSpPr>
        <p:spPr>
          <a:xfrm>
            <a:off x="1253067" y="1202267"/>
            <a:ext cx="0" cy="5452533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872BDCA-7052-4E06-8D5D-7C426B440800}"/>
              </a:ext>
            </a:extLst>
          </p:cNvPr>
          <p:cNvCxnSpPr/>
          <p:nvPr/>
        </p:nvCxnSpPr>
        <p:spPr>
          <a:xfrm>
            <a:off x="1066800" y="6456937"/>
            <a:ext cx="7103533" cy="0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2228C9B0-8E3C-4621-9C95-C847191E125A}"/>
              </a:ext>
            </a:extLst>
          </p:cNvPr>
          <p:cNvCxnSpPr>
            <a:cxnSpLocks/>
          </p:cNvCxnSpPr>
          <p:nvPr/>
        </p:nvCxnSpPr>
        <p:spPr>
          <a:xfrm>
            <a:off x="7924799" y="1202267"/>
            <a:ext cx="0" cy="5452533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EAD55F33-F4BE-4C78-AB0D-50A957C5E88B}"/>
              </a:ext>
            </a:extLst>
          </p:cNvPr>
          <p:cNvSpPr/>
          <p:nvPr/>
        </p:nvSpPr>
        <p:spPr>
          <a:xfrm>
            <a:off x="1187624" y="5035794"/>
            <a:ext cx="2376264" cy="51077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Back-end</a:t>
            </a:r>
            <a:endParaRPr lang="ru-RU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B528A280-70E4-4848-A541-FA53B2AE98B9}"/>
              </a:ext>
            </a:extLst>
          </p:cNvPr>
          <p:cNvSpPr/>
          <p:nvPr/>
        </p:nvSpPr>
        <p:spPr>
          <a:xfrm>
            <a:off x="4955039" y="5084684"/>
            <a:ext cx="4032448" cy="51077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Дизайнер интерфейса и верстальщик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DCF16AD5-587D-421E-A49D-AC8331F45A98}"/>
              </a:ext>
            </a:extLst>
          </p:cNvPr>
          <p:cNvSpPr/>
          <p:nvPr/>
        </p:nvSpPr>
        <p:spPr>
          <a:xfrm>
            <a:off x="1691795" y="925747"/>
            <a:ext cx="1224136" cy="39893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Teamlead</a:t>
            </a:r>
            <a:endParaRPr lang="ru-RU" sz="20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1B6C69A1-7DDE-4341-BC29-4C0AEBC3B7AF}"/>
              </a:ext>
            </a:extLst>
          </p:cNvPr>
          <p:cNvSpPr/>
          <p:nvPr/>
        </p:nvSpPr>
        <p:spPr>
          <a:xfrm>
            <a:off x="1115731" y="3230856"/>
            <a:ext cx="2376264" cy="51077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Front-end</a:t>
            </a:r>
            <a:endParaRPr lang="ru-RU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C8787735-998F-462D-964F-C6BA6BBF0234}"/>
              </a:ext>
            </a:extLst>
          </p:cNvPr>
          <p:cNvSpPr/>
          <p:nvPr/>
        </p:nvSpPr>
        <p:spPr>
          <a:xfrm>
            <a:off x="6330524" y="950371"/>
            <a:ext cx="1161471" cy="34160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Full stack</a:t>
            </a:r>
            <a:endParaRPr lang="ru-RU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B1B877-446F-41AB-BE70-24FAB84BB7D2}"/>
              </a:ext>
            </a:extLst>
          </p:cNvPr>
          <p:cNvSpPr txBox="1"/>
          <p:nvPr/>
        </p:nvSpPr>
        <p:spPr>
          <a:xfrm>
            <a:off x="5113497" y="4573906"/>
            <a:ext cx="3767808" cy="510778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>
                <a:ln w="18415" cmpd="sng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АНАСТАСИЯ ШЕРСТЮГИНА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B71A1-F3DB-4D93-956D-951CD5B42927}"/>
              </a:ext>
            </a:extLst>
          </p:cNvPr>
          <p:cNvSpPr txBox="1"/>
          <p:nvPr/>
        </p:nvSpPr>
        <p:spPr>
          <a:xfrm>
            <a:off x="555518" y="4573906"/>
            <a:ext cx="3640476" cy="510778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>
                <a:ln w="18415" cmpd="sng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АНАСТАСИЯ ПЛОТНИКОВА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7BA208-C8E1-45D0-9A1C-A49AE9F4598C}"/>
              </a:ext>
            </a:extLst>
          </p:cNvPr>
          <p:cNvSpPr txBox="1"/>
          <p:nvPr/>
        </p:nvSpPr>
        <p:spPr>
          <a:xfrm>
            <a:off x="5591787" y="439593"/>
            <a:ext cx="2638947" cy="510778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>
                <a:ln w="18415" cmpd="sng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ТИМУР ШАРИПОВ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25DD7-D9F0-480E-8C4B-347542B77DCF}"/>
              </a:ext>
            </a:extLst>
          </p:cNvPr>
          <p:cNvSpPr txBox="1"/>
          <p:nvPr/>
        </p:nvSpPr>
        <p:spPr>
          <a:xfrm>
            <a:off x="1043839" y="439593"/>
            <a:ext cx="2520049" cy="510778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>
                <a:ln w="18415" cmpd="sng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НАИЛЬ ГУМЕРОВ</a:t>
            </a:r>
            <a:endParaRPr lang="ru-RU" sz="2400" dirty="0">
              <a:ln w="18415" cmpd="sng">
                <a:solidFill>
                  <a:schemeClr val="accent6">
                    <a:lumMod val="75000"/>
                  </a:schemeClr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3" name="Скругленный прямоугольник 3">
            <a:extLst>
              <a:ext uri="{FF2B5EF4-FFF2-40B4-BE49-F238E27FC236}">
                <a16:creationId xmlns:a16="http://schemas.microsoft.com/office/drawing/2014/main" id="{6A06084B-2053-4D14-9925-A018B6531AFD}"/>
              </a:ext>
            </a:extLst>
          </p:cNvPr>
          <p:cNvSpPr/>
          <p:nvPr/>
        </p:nvSpPr>
        <p:spPr>
          <a:xfrm>
            <a:off x="2609845" y="3792164"/>
            <a:ext cx="2231992" cy="39447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Исправление багов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E791FF-F99B-47A6-96EE-1B81D2E4ED27}"/>
              </a:ext>
            </a:extLst>
          </p:cNvPr>
          <p:cNvSpPr txBox="1"/>
          <p:nvPr/>
        </p:nvSpPr>
        <p:spPr>
          <a:xfrm>
            <a:off x="881885" y="2757206"/>
            <a:ext cx="2843956" cy="510778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>
                <a:ln w="18415" cmpd="sng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СЕРГЕЙ БОРОДАЧЕВ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9F8BD4-7357-4931-90BA-811FAF81C641}"/>
              </a:ext>
            </a:extLst>
          </p:cNvPr>
          <p:cNvSpPr txBox="1"/>
          <p:nvPr/>
        </p:nvSpPr>
        <p:spPr>
          <a:xfrm>
            <a:off x="5575476" y="2705313"/>
            <a:ext cx="2799223" cy="510778"/>
          </a:xfrm>
          <a:prstGeom prst="roundRect">
            <a:avLst/>
          </a:prstGeom>
          <a:solidFill>
            <a:schemeClr val="tx1"/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>
                <a:ln w="18415" cmpd="sng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МИШЕЛЬ КАРЕЛЛИ</a:t>
            </a:r>
            <a:endParaRPr lang="ru-RU" sz="2400" dirty="0">
              <a:ln w="18415" cmpd="sng">
                <a:solidFill>
                  <a:schemeClr val="accent6">
                    <a:lumMod val="75000"/>
                  </a:schemeClr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5" name="Соединитель: уступ 14">
            <a:extLst>
              <a:ext uri="{FF2B5EF4-FFF2-40B4-BE49-F238E27FC236}">
                <a16:creationId xmlns:a16="http://schemas.microsoft.com/office/drawing/2014/main" id="{E48EA7A5-200D-4CA7-B180-6A2CE68D1380}"/>
              </a:ext>
            </a:extLst>
          </p:cNvPr>
          <p:cNvCxnSpPr>
            <a:cxnSpLocks/>
            <a:stCxn id="8" idx="1"/>
          </p:cNvCxnSpPr>
          <p:nvPr/>
        </p:nvCxnSpPr>
        <p:spPr>
          <a:xfrm rot="10800000" flipV="1">
            <a:off x="827585" y="1125215"/>
            <a:ext cx="864211" cy="311310"/>
          </a:xfrm>
          <a:prstGeom prst="bentConnector3">
            <a:avLst>
              <a:gd name="adj1" fmla="val 100232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Скругленный прямоугольник 3">
            <a:extLst>
              <a:ext uri="{FF2B5EF4-FFF2-40B4-BE49-F238E27FC236}">
                <a16:creationId xmlns:a16="http://schemas.microsoft.com/office/drawing/2014/main" id="{E53F1189-B4BB-4EF8-8C6D-804F60196CA5}"/>
              </a:ext>
            </a:extLst>
          </p:cNvPr>
          <p:cNvSpPr/>
          <p:nvPr/>
        </p:nvSpPr>
        <p:spPr>
          <a:xfrm>
            <a:off x="287524" y="1460562"/>
            <a:ext cx="1080120" cy="26415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Сервер</a:t>
            </a:r>
          </a:p>
        </p:txBody>
      </p:sp>
      <p:cxnSp>
        <p:nvCxnSpPr>
          <p:cNvPr id="27" name="Соединитель: уступ 26">
            <a:extLst>
              <a:ext uri="{FF2B5EF4-FFF2-40B4-BE49-F238E27FC236}">
                <a16:creationId xmlns:a16="http://schemas.microsoft.com/office/drawing/2014/main" id="{682BF69A-7896-4DAE-830A-F3A71057E325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2898120" y="1125214"/>
            <a:ext cx="864211" cy="311310"/>
          </a:xfrm>
          <a:prstGeom prst="bentConnector3">
            <a:avLst>
              <a:gd name="adj1" fmla="val 100232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Скругленный прямоугольник 3">
            <a:extLst>
              <a:ext uri="{FF2B5EF4-FFF2-40B4-BE49-F238E27FC236}">
                <a16:creationId xmlns:a16="http://schemas.microsoft.com/office/drawing/2014/main" id="{51A17B81-763A-481C-B52C-908CE58FCECE}"/>
              </a:ext>
            </a:extLst>
          </p:cNvPr>
          <p:cNvSpPr/>
          <p:nvPr/>
        </p:nvSpPr>
        <p:spPr>
          <a:xfrm>
            <a:off x="3222271" y="1436524"/>
            <a:ext cx="1080120" cy="26415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Хостинг</a:t>
            </a:r>
          </a:p>
        </p:txBody>
      </p:sp>
      <p:cxnSp>
        <p:nvCxnSpPr>
          <p:cNvPr id="29" name="Соединитель: уступ 28">
            <a:extLst>
              <a:ext uri="{FF2B5EF4-FFF2-40B4-BE49-F238E27FC236}">
                <a16:creationId xmlns:a16="http://schemas.microsoft.com/office/drawing/2014/main" id="{AFB0877E-9D6A-4039-A724-2F1E9BC05B80}"/>
              </a:ext>
            </a:extLst>
          </p:cNvPr>
          <p:cNvCxnSpPr>
            <a:cxnSpLocks/>
          </p:cNvCxnSpPr>
          <p:nvPr/>
        </p:nvCxnSpPr>
        <p:spPr>
          <a:xfrm rot="10800000" flipV="1">
            <a:off x="5524571" y="1114199"/>
            <a:ext cx="864211" cy="311310"/>
          </a:xfrm>
          <a:prstGeom prst="bentConnector3">
            <a:avLst>
              <a:gd name="adj1" fmla="val 100232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: уступ 29">
            <a:extLst>
              <a:ext uri="{FF2B5EF4-FFF2-40B4-BE49-F238E27FC236}">
                <a16:creationId xmlns:a16="http://schemas.microsoft.com/office/drawing/2014/main" id="{FA8447EB-4D14-4E1E-9B86-C084DBB9DCC2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7380339" y="1125214"/>
            <a:ext cx="864211" cy="311310"/>
          </a:xfrm>
          <a:prstGeom prst="bentConnector3">
            <a:avLst>
              <a:gd name="adj1" fmla="val 100232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Соединитель: уступ 30">
            <a:extLst>
              <a:ext uri="{FF2B5EF4-FFF2-40B4-BE49-F238E27FC236}">
                <a16:creationId xmlns:a16="http://schemas.microsoft.com/office/drawing/2014/main" id="{06659184-AB77-4E5B-A228-559BE25C7955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2879441" y="3505613"/>
            <a:ext cx="864211" cy="311310"/>
          </a:xfrm>
          <a:prstGeom prst="bentConnector3">
            <a:avLst>
              <a:gd name="adj1" fmla="val 100232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Соединитель: уступ 31">
            <a:extLst>
              <a:ext uri="{FF2B5EF4-FFF2-40B4-BE49-F238E27FC236}">
                <a16:creationId xmlns:a16="http://schemas.microsoft.com/office/drawing/2014/main" id="{8D876A57-C843-4E06-99D3-700F292AB7EA}"/>
              </a:ext>
            </a:extLst>
          </p:cNvPr>
          <p:cNvCxnSpPr>
            <a:cxnSpLocks/>
          </p:cNvCxnSpPr>
          <p:nvPr/>
        </p:nvCxnSpPr>
        <p:spPr>
          <a:xfrm rot="10800000" flipV="1">
            <a:off x="864074" y="3499864"/>
            <a:ext cx="864211" cy="311310"/>
          </a:xfrm>
          <a:prstGeom prst="bentConnector3">
            <a:avLst>
              <a:gd name="adj1" fmla="val 100232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Скругленный прямоугольник 3">
            <a:extLst>
              <a:ext uri="{FF2B5EF4-FFF2-40B4-BE49-F238E27FC236}">
                <a16:creationId xmlns:a16="http://schemas.microsoft.com/office/drawing/2014/main" id="{C7A29CA7-E78E-48F3-A10D-E2D184D510AC}"/>
              </a:ext>
            </a:extLst>
          </p:cNvPr>
          <p:cNvSpPr/>
          <p:nvPr/>
        </p:nvSpPr>
        <p:spPr>
          <a:xfrm>
            <a:off x="176801" y="3866100"/>
            <a:ext cx="1374545" cy="26415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Интерфейс</a:t>
            </a:r>
          </a:p>
        </p:txBody>
      </p:sp>
      <p:sp>
        <p:nvSpPr>
          <p:cNvPr id="35" name="Скругленный прямоугольник 3">
            <a:extLst>
              <a:ext uri="{FF2B5EF4-FFF2-40B4-BE49-F238E27FC236}">
                <a16:creationId xmlns:a16="http://schemas.microsoft.com/office/drawing/2014/main" id="{F3CF1EE4-4DFE-4CAE-B4F9-925B6DCF4489}"/>
              </a:ext>
            </a:extLst>
          </p:cNvPr>
          <p:cNvSpPr/>
          <p:nvPr/>
        </p:nvSpPr>
        <p:spPr>
          <a:xfrm>
            <a:off x="56991" y="5655004"/>
            <a:ext cx="1713461" cy="62924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Сбор данных пользователя</a:t>
            </a:r>
          </a:p>
        </p:txBody>
      </p:sp>
      <p:cxnSp>
        <p:nvCxnSpPr>
          <p:cNvPr id="36" name="Соединитель: уступ 35">
            <a:extLst>
              <a:ext uri="{FF2B5EF4-FFF2-40B4-BE49-F238E27FC236}">
                <a16:creationId xmlns:a16="http://schemas.microsoft.com/office/drawing/2014/main" id="{D4A51F13-AAA7-42BD-B542-1A302ECE0A00}"/>
              </a:ext>
            </a:extLst>
          </p:cNvPr>
          <p:cNvCxnSpPr>
            <a:cxnSpLocks/>
          </p:cNvCxnSpPr>
          <p:nvPr/>
        </p:nvCxnSpPr>
        <p:spPr>
          <a:xfrm rot="10800000" flipV="1">
            <a:off x="913722" y="5314016"/>
            <a:ext cx="864211" cy="311310"/>
          </a:xfrm>
          <a:prstGeom prst="bentConnector3">
            <a:avLst>
              <a:gd name="adj1" fmla="val 100232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Соединитель: уступ 36">
            <a:extLst>
              <a:ext uri="{FF2B5EF4-FFF2-40B4-BE49-F238E27FC236}">
                <a16:creationId xmlns:a16="http://schemas.microsoft.com/office/drawing/2014/main" id="{A3D34A29-94E5-499D-A969-76D70D540D5E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2966268" y="5314016"/>
            <a:ext cx="864211" cy="311310"/>
          </a:xfrm>
          <a:prstGeom prst="bentConnector3">
            <a:avLst>
              <a:gd name="adj1" fmla="val 100232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DF3B8D9E-DAEA-4A1D-A714-19724A12B069}"/>
              </a:ext>
            </a:extLst>
          </p:cNvPr>
          <p:cNvCxnSpPr>
            <a:stCxn id="8" idx="2"/>
          </p:cNvCxnSpPr>
          <p:nvPr/>
        </p:nvCxnSpPr>
        <p:spPr>
          <a:xfrm>
            <a:off x="2303863" y="1324682"/>
            <a:ext cx="0" cy="34554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Скругленный прямоугольник 3">
            <a:extLst>
              <a:ext uri="{FF2B5EF4-FFF2-40B4-BE49-F238E27FC236}">
                <a16:creationId xmlns:a16="http://schemas.microsoft.com/office/drawing/2014/main" id="{6B671AD4-79E7-41B1-88C9-FF3509B185AF}"/>
              </a:ext>
            </a:extLst>
          </p:cNvPr>
          <p:cNvSpPr/>
          <p:nvPr/>
        </p:nvSpPr>
        <p:spPr>
          <a:xfrm>
            <a:off x="1607204" y="1724460"/>
            <a:ext cx="1395761" cy="34108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Архиватор</a:t>
            </a:r>
          </a:p>
        </p:txBody>
      </p:sp>
      <p:sp>
        <p:nvSpPr>
          <p:cNvPr id="41" name="Скругленный прямоугольник 3">
            <a:extLst>
              <a:ext uri="{FF2B5EF4-FFF2-40B4-BE49-F238E27FC236}">
                <a16:creationId xmlns:a16="http://schemas.microsoft.com/office/drawing/2014/main" id="{CF77CE32-DB77-4D01-94E7-AAA97C155287}"/>
              </a:ext>
            </a:extLst>
          </p:cNvPr>
          <p:cNvSpPr/>
          <p:nvPr/>
        </p:nvSpPr>
        <p:spPr>
          <a:xfrm>
            <a:off x="2938345" y="5257752"/>
            <a:ext cx="1713461" cy="62924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2" name="Скругленный прямоугольник 3">
            <a:extLst>
              <a:ext uri="{FF2B5EF4-FFF2-40B4-BE49-F238E27FC236}">
                <a16:creationId xmlns:a16="http://schemas.microsoft.com/office/drawing/2014/main" id="{8BF98427-111F-4858-B38A-F548072E68A9}"/>
              </a:ext>
            </a:extLst>
          </p:cNvPr>
          <p:cNvSpPr/>
          <p:nvPr/>
        </p:nvSpPr>
        <p:spPr>
          <a:xfrm>
            <a:off x="2876679" y="5647228"/>
            <a:ext cx="1877732" cy="38824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Проигрыватель</a:t>
            </a:r>
          </a:p>
        </p:txBody>
      </p:sp>
      <p:cxnSp>
        <p:nvCxnSpPr>
          <p:cNvPr id="43" name="Соединитель: уступ 42">
            <a:extLst>
              <a:ext uri="{FF2B5EF4-FFF2-40B4-BE49-F238E27FC236}">
                <a16:creationId xmlns:a16="http://schemas.microsoft.com/office/drawing/2014/main" id="{60ABDBAD-C847-4F10-93F5-E9AED74671C8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2951334" y="5306698"/>
            <a:ext cx="864211" cy="311310"/>
          </a:xfrm>
          <a:prstGeom prst="bentConnector3">
            <a:avLst>
              <a:gd name="adj1" fmla="val 100232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Скругленный прямоугольник 3">
            <a:extLst>
              <a:ext uri="{FF2B5EF4-FFF2-40B4-BE49-F238E27FC236}">
                <a16:creationId xmlns:a16="http://schemas.microsoft.com/office/drawing/2014/main" id="{DE9098D0-87A4-4C30-BD40-5DEF49B59171}"/>
              </a:ext>
            </a:extLst>
          </p:cNvPr>
          <p:cNvSpPr/>
          <p:nvPr/>
        </p:nvSpPr>
        <p:spPr>
          <a:xfrm>
            <a:off x="4771739" y="1471057"/>
            <a:ext cx="1532806" cy="26415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Конструктор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2754061E-3F15-4C04-A917-5E6EAEF336E9}"/>
              </a:ext>
            </a:extLst>
          </p:cNvPr>
          <p:cNvSpPr/>
          <p:nvPr/>
        </p:nvSpPr>
        <p:spPr>
          <a:xfrm>
            <a:off x="5940365" y="3261639"/>
            <a:ext cx="2138195" cy="360063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</a:rPr>
              <a:t>Quality Assurance</a:t>
            </a:r>
            <a:endParaRPr lang="ru-RU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63" name="Соединитель: уступ 62">
            <a:extLst>
              <a:ext uri="{FF2B5EF4-FFF2-40B4-BE49-F238E27FC236}">
                <a16:creationId xmlns:a16="http://schemas.microsoft.com/office/drawing/2014/main" id="{14CEA39C-B665-473F-8EFB-FFE714B4AC32}"/>
              </a:ext>
            </a:extLst>
          </p:cNvPr>
          <p:cNvCxnSpPr>
            <a:cxnSpLocks/>
          </p:cNvCxnSpPr>
          <p:nvPr/>
        </p:nvCxnSpPr>
        <p:spPr>
          <a:xfrm>
            <a:off x="7956376" y="3474681"/>
            <a:ext cx="622899" cy="302676"/>
          </a:xfrm>
          <a:prstGeom prst="bentConnector3">
            <a:avLst>
              <a:gd name="adj1" fmla="val 100415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Соединитель: уступ 48">
            <a:extLst>
              <a:ext uri="{FF2B5EF4-FFF2-40B4-BE49-F238E27FC236}">
                <a16:creationId xmlns:a16="http://schemas.microsoft.com/office/drawing/2014/main" id="{DAABA230-2595-48AC-8226-35BE1F3BBCE6}"/>
              </a:ext>
            </a:extLst>
          </p:cNvPr>
          <p:cNvCxnSpPr>
            <a:cxnSpLocks/>
          </p:cNvCxnSpPr>
          <p:nvPr/>
        </p:nvCxnSpPr>
        <p:spPr>
          <a:xfrm rot="5400000">
            <a:off x="5658771" y="5601578"/>
            <a:ext cx="595810" cy="479542"/>
          </a:xfrm>
          <a:prstGeom prst="bentConnector3">
            <a:avLst>
              <a:gd name="adj1" fmla="val 40699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Скругленный прямоугольник 3">
            <a:extLst>
              <a:ext uri="{FF2B5EF4-FFF2-40B4-BE49-F238E27FC236}">
                <a16:creationId xmlns:a16="http://schemas.microsoft.com/office/drawing/2014/main" id="{2B9081D0-5320-45FD-84B6-4DEC21DA34AB}"/>
              </a:ext>
            </a:extLst>
          </p:cNvPr>
          <p:cNvSpPr/>
          <p:nvPr/>
        </p:nvSpPr>
        <p:spPr>
          <a:xfrm>
            <a:off x="2876679" y="5653295"/>
            <a:ext cx="1877732" cy="38824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Проигрыватель</a:t>
            </a:r>
          </a:p>
        </p:txBody>
      </p:sp>
      <p:sp>
        <p:nvSpPr>
          <p:cNvPr id="57" name="Скругленный прямоугольник 3">
            <a:extLst>
              <a:ext uri="{FF2B5EF4-FFF2-40B4-BE49-F238E27FC236}">
                <a16:creationId xmlns:a16="http://schemas.microsoft.com/office/drawing/2014/main" id="{1486A73E-C12D-4071-9A2A-CCD9B91A81CC}"/>
              </a:ext>
            </a:extLst>
          </p:cNvPr>
          <p:cNvSpPr/>
          <p:nvPr/>
        </p:nvSpPr>
        <p:spPr>
          <a:xfrm>
            <a:off x="4778039" y="6161481"/>
            <a:ext cx="1877732" cy="38824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Работа над </a:t>
            </a:r>
            <a:r>
              <a:rPr lang="en-US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CSS</a:t>
            </a:r>
            <a:endParaRPr lang="ru-RU" b="1" dirty="0">
              <a:ln>
                <a:solidFill>
                  <a:schemeClr val="accent6">
                    <a:lumMod val="75000"/>
                  </a:schemeClr>
                </a:solidFill>
              </a:ln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58" name="Соединитель: уступ 57">
            <a:extLst>
              <a:ext uri="{FF2B5EF4-FFF2-40B4-BE49-F238E27FC236}">
                <a16:creationId xmlns:a16="http://schemas.microsoft.com/office/drawing/2014/main" id="{53BC6DE1-6406-4971-986C-F2587E33D77B}"/>
              </a:ext>
            </a:extLst>
          </p:cNvPr>
          <p:cNvCxnSpPr>
            <a:cxnSpLocks/>
          </p:cNvCxnSpPr>
          <p:nvPr/>
        </p:nvCxnSpPr>
        <p:spPr>
          <a:xfrm rot="16200000" flipH="1">
            <a:off x="7756294" y="5613716"/>
            <a:ext cx="595810" cy="479542"/>
          </a:xfrm>
          <a:prstGeom prst="bentConnector3">
            <a:avLst>
              <a:gd name="adj1" fmla="val 40699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Скругленный прямоугольник 3">
            <a:extLst>
              <a:ext uri="{FF2B5EF4-FFF2-40B4-BE49-F238E27FC236}">
                <a16:creationId xmlns:a16="http://schemas.microsoft.com/office/drawing/2014/main" id="{59318426-5707-4C2B-806E-3734799CC135}"/>
              </a:ext>
            </a:extLst>
          </p:cNvPr>
          <p:cNvSpPr/>
          <p:nvPr/>
        </p:nvSpPr>
        <p:spPr>
          <a:xfrm>
            <a:off x="7291868" y="6165686"/>
            <a:ext cx="1877732" cy="38824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Конструктор</a:t>
            </a:r>
          </a:p>
        </p:txBody>
      </p:sp>
      <p:cxnSp>
        <p:nvCxnSpPr>
          <p:cNvPr id="62" name="Соединитель: уступ 61">
            <a:extLst>
              <a:ext uri="{FF2B5EF4-FFF2-40B4-BE49-F238E27FC236}">
                <a16:creationId xmlns:a16="http://schemas.microsoft.com/office/drawing/2014/main" id="{1ABAACD2-9BE9-4114-A77A-C2750B812E4F}"/>
              </a:ext>
            </a:extLst>
          </p:cNvPr>
          <p:cNvCxnSpPr>
            <a:cxnSpLocks/>
          </p:cNvCxnSpPr>
          <p:nvPr/>
        </p:nvCxnSpPr>
        <p:spPr>
          <a:xfrm rot="10800000" flipV="1">
            <a:off x="5387478" y="3474680"/>
            <a:ext cx="696690" cy="311311"/>
          </a:xfrm>
          <a:prstGeom prst="bentConnector3">
            <a:avLst>
              <a:gd name="adj1" fmla="val 100379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Скругленный прямоугольник 3">
            <a:extLst>
              <a:ext uri="{FF2B5EF4-FFF2-40B4-BE49-F238E27FC236}">
                <a16:creationId xmlns:a16="http://schemas.microsoft.com/office/drawing/2014/main" id="{2C538777-59BD-49A8-AECC-CF9D01CA050C}"/>
              </a:ext>
            </a:extLst>
          </p:cNvPr>
          <p:cNvSpPr/>
          <p:nvPr/>
        </p:nvSpPr>
        <p:spPr>
          <a:xfrm>
            <a:off x="7527567" y="3805119"/>
            <a:ext cx="1532806" cy="32262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Конструктор</a:t>
            </a:r>
          </a:p>
        </p:txBody>
      </p:sp>
      <p:sp>
        <p:nvSpPr>
          <p:cNvPr id="65" name="Скругленный прямоугольник 3">
            <a:extLst>
              <a:ext uri="{FF2B5EF4-FFF2-40B4-BE49-F238E27FC236}">
                <a16:creationId xmlns:a16="http://schemas.microsoft.com/office/drawing/2014/main" id="{A7C2FD9E-7183-4C39-B9B7-E6C98F9424C7}"/>
              </a:ext>
            </a:extLst>
          </p:cNvPr>
          <p:cNvSpPr/>
          <p:nvPr/>
        </p:nvSpPr>
        <p:spPr>
          <a:xfrm>
            <a:off x="7491995" y="1497362"/>
            <a:ext cx="1374545" cy="26415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Интерфейс</a:t>
            </a:r>
          </a:p>
        </p:txBody>
      </p:sp>
      <p:cxnSp>
        <p:nvCxnSpPr>
          <p:cNvPr id="69" name="Прямая со стрелкой 68">
            <a:extLst>
              <a:ext uri="{FF2B5EF4-FFF2-40B4-BE49-F238E27FC236}">
                <a16:creationId xmlns:a16="http://schemas.microsoft.com/office/drawing/2014/main" id="{7A523EC0-3DB6-43BB-8B80-EACF30C10DF6}"/>
              </a:ext>
            </a:extLst>
          </p:cNvPr>
          <p:cNvCxnSpPr/>
          <p:nvPr/>
        </p:nvCxnSpPr>
        <p:spPr>
          <a:xfrm>
            <a:off x="6911259" y="1256626"/>
            <a:ext cx="0" cy="34554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Скругленный прямоугольник 3">
            <a:extLst>
              <a:ext uri="{FF2B5EF4-FFF2-40B4-BE49-F238E27FC236}">
                <a16:creationId xmlns:a16="http://schemas.microsoft.com/office/drawing/2014/main" id="{507CA8CA-696D-44F4-9AA0-348A558D4E92}"/>
              </a:ext>
            </a:extLst>
          </p:cNvPr>
          <p:cNvSpPr/>
          <p:nvPr/>
        </p:nvSpPr>
        <p:spPr>
          <a:xfrm>
            <a:off x="5975526" y="1777582"/>
            <a:ext cx="1877732" cy="38824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Проигрыватель</a:t>
            </a:r>
          </a:p>
        </p:txBody>
      </p:sp>
      <p:sp>
        <p:nvSpPr>
          <p:cNvPr id="71" name="Скругленный прямоугольник 3">
            <a:extLst>
              <a:ext uri="{FF2B5EF4-FFF2-40B4-BE49-F238E27FC236}">
                <a16:creationId xmlns:a16="http://schemas.microsoft.com/office/drawing/2014/main" id="{38721E41-585D-4DC0-98E3-45B97754EBDF}"/>
              </a:ext>
            </a:extLst>
          </p:cNvPr>
          <p:cNvSpPr/>
          <p:nvPr/>
        </p:nvSpPr>
        <p:spPr>
          <a:xfrm>
            <a:off x="4841837" y="3814016"/>
            <a:ext cx="1532806" cy="39447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Поиск багов</a:t>
            </a:r>
          </a:p>
        </p:txBody>
      </p:sp>
      <p:cxnSp>
        <p:nvCxnSpPr>
          <p:cNvPr id="74" name="Прямая со стрелкой 73">
            <a:extLst>
              <a:ext uri="{FF2B5EF4-FFF2-40B4-BE49-F238E27FC236}">
                <a16:creationId xmlns:a16="http://schemas.microsoft.com/office/drawing/2014/main" id="{EF97AF22-EC8A-4AF9-BE75-DBED5643E324}"/>
              </a:ext>
            </a:extLst>
          </p:cNvPr>
          <p:cNvCxnSpPr/>
          <p:nvPr/>
        </p:nvCxnSpPr>
        <p:spPr>
          <a:xfrm>
            <a:off x="7036561" y="5517183"/>
            <a:ext cx="0" cy="34554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Скругленный прямоугольник 3">
            <a:extLst>
              <a:ext uri="{FF2B5EF4-FFF2-40B4-BE49-F238E27FC236}">
                <a16:creationId xmlns:a16="http://schemas.microsoft.com/office/drawing/2014/main" id="{4B24144F-B383-40C6-959E-F407FF8AC36A}"/>
              </a:ext>
            </a:extLst>
          </p:cNvPr>
          <p:cNvSpPr/>
          <p:nvPr/>
        </p:nvSpPr>
        <p:spPr>
          <a:xfrm>
            <a:off x="6315257" y="5935833"/>
            <a:ext cx="1374545" cy="26415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Презент</a:t>
            </a:r>
            <a:r>
              <a:rPr lang="en-US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e</a:t>
            </a:r>
            <a:r>
              <a:rPr lang="ru-RU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р</a:t>
            </a:r>
          </a:p>
        </p:txBody>
      </p:sp>
    </p:spTree>
    <p:extLst>
      <p:ext uri="{BB962C8B-B14F-4D97-AF65-F5344CB8AC3E}">
        <p14:creationId xmlns:p14="http://schemas.microsoft.com/office/powerpoint/2010/main" val="2098631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Блок-схема: альтернативный процесс 1">
            <a:extLst>
              <a:ext uri="{FF2B5EF4-FFF2-40B4-BE49-F238E27FC236}">
                <a16:creationId xmlns:a16="http://schemas.microsoft.com/office/drawing/2014/main" id="{E74C1F02-4119-4A60-96BF-A2DB42ADD387}"/>
              </a:ext>
            </a:extLst>
          </p:cNvPr>
          <p:cNvSpPr/>
          <p:nvPr/>
        </p:nvSpPr>
        <p:spPr>
          <a:xfrm>
            <a:off x="20701" y="595042"/>
            <a:ext cx="3857652" cy="92869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ПРОБЛЕМА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B1019ECE-61E6-49D2-AACF-AA23A4C9EFD9}"/>
              </a:ext>
            </a:extLst>
          </p:cNvPr>
          <p:cNvCxnSpPr>
            <a:cxnSpLocks/>
          </p:cNvCxnSpPr>
          <p:nvPr/>
        </p:nvCxnSpPr>
        <p:spPr>
          <a:xfrm>
            <a:off x="-36512" y="1412776"/>
            <a:ext cx="9396536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F380088-2FF7-4500-8659-7978D28F44A6}"/>
              </a:ext>
            </a:extLst>
          </p:cNvPr>
          <p:cNvSpPr txBox="1"/>
          <p:nvPr/>
        </p:nvSpPr>
        <p:spPr>
          <a:xfrm>
            <a:off x="395536" y="2828835"/>
            <a:ext cx="84969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Отсутствие удобного и понятного конструктора для создания образовательных приложений</a:t>
            </a:r>
            <a:r>
              <a:rPr lang="en-US" sz="2400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.</a:t>
            </a:r>
            <a:endParaRPr lang="ru-RU" sz="2400" dirty="0">
              <a:ln w="18415" cmpd="sng">
                <a:solidFill>
                  <a:schemeClr val="bg1">
                    <a:lumMod val="8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r>
              <a:rPr lang="ru-RU" sz="2400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Как следствие, низкое качество существующих приложений</a:t>
            </a:r>
            <a:r>
              <a:rPr lang="en-US" sz="2400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.</a:t>
            </a:r>
            <a:endParaRPr lang="ru-RU" sz="2400" dirty="0">
              <a:ln w="18415" cmpd="sng">
                <a:solidFill>
                  <a:schemeClr val="bg1">
                    <a:lumMod val="8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57159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Блок-схема: альтернативный процесс 1">
            <a:extLst>
              <a:ext uri="{FF2B5EF4-FFF2-40B4-BE49-F238E27FC236}">
                <a16:creationId xmlns:a16="http://schemas.microsoft.com/office/drawing/2014/main" id="{EB264B95-E4CA-44EC-A9CF-C3107014EFB6}"/>
              </a:ext>
            </a:extLst>
          </p:cNvPr>
          <p:cNvSpPr/>
          <p:nvPr/>
        </p:nvSpPr>
        <p:spPr>
          <a:xfrm>
            <a:off x="107504" y="548680"/>
            <a:ext cx="4737138" cy="92869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АКТУАЛЬНОСТЬ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16E0B0B8-AB5E-4558-A46B-3AF67017D6C6}"/>
              </a:ext>
            </a:extLst>
          </p:cNvPr>
          <p:cNvCxnSpPr>
            <a:cxnSpLocks/>
          </p:cNvCxnSpPr>
          <p:nvPr/>
        </p:nvCxnSpPr>
        <p:spPr>
          <a:xfrm>
            <a:off x="-108520" y="1412776"/>
            <a:ext cx="9468544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003A721-4FB2-4BAE-AB2D-95C276095CF0}"/>
              </a:ext>
            </a:extLst>
          </p:cNvPr>
          <p:cNvSpPr txBox="1"/>
          <p:nvPr/>
        </p:nvSpPr>
        <p:spPr>
          <a:xfrm>
            <a:off x="395536" y="2828835"/>
            <a:ext cx="80300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Поскольку МЭШ будет расширяться и трансформироваться в РЭШ, необходимо создавать качественные и интересные приложения. Для этого нужно разработать удобный конструктор</a:t>
            </a:r>
            <a:r>
              <a:rPr lang="en-US" sz="2400" dirty="0">
                <a:ln w="18415" cmpd="sng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.</a:t>
            </a:r>
            <a:endParaRPr lang="ru-RU" sz="2400" dirty="0">
              <a:ln w="18415" cmpd="sng">
                <a:solidFill>
                  <a:schemeClr val="bg1">
                    <a:lumMod val="8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84667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Блок-схема: альтернативный процесс 3">
            <a:extLst>
              <a:ext uri="{FF2B5EF4-FFF2-40B4-BE49-F238E27FC236}">
                <a16:creationId xmlns:a16="http://schemas.microsoft.com/office/drawing/2014/main" id="{306D4D57-7EE8-4C3F-A59D-FF978A614F07}"/>
              </a:ext>
            </a:extLst>
          </p:cNvPr>
          <p:cNvSpPr/>
          <p:nvPr/>
        </p:nvSpPr>
        <p:spPr>
          <a:xfrm>
            <a:off x="107504" y="548680"/>
            <a:ext cx="4737138" cy="928694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b="1" dirty="0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</a:rPr>
              <a:t>УМНЫЙ ГОРОД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AF67F3D7-173B-454A-B0FA-9C020ABE4D5D}"/>
              </a:ext>
            </a:extLst>
          </p:cNvPr>
          <p:cNvCxnSpPr>
            <a:cxnSpLocks/>
          </p:cNvCxnSpPr>
          <p:nvPr/>
        </p:nvCxnSpPr>
        <p:spPr>
          <a:xfrm>
            <a:off x="-108520" y="1412776"/>
            <a:ext cx="9468544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Скругленный прямоугольник 3">
            <a:extLst>
              <a:ext uri="{FF2B5EF4-FFF2-40B4-BE49-F238E27FC236}">
                <a16:creationId xmlns:a16="http://schemas.microsoft.com/office/drawing/2014/main" id="{7928A7B8-F438-499B-88C4-977D638506F3}"/>
              </a:ext>
            </a:extLst>
          </p:cNvPr>
          <p:cNvSpPr/>
          <p:nvPr/>
        </p:nvSpPr>
        <p:spPr>
          <a:xfrm>
            <a:off x="128495" y="2492896"/>
            <a:ext cx="8856984" cy="243489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«Умное» образование входит в концепцию </a:t>
            </a:r>
            <a:r>
              <a:rPr lang="en-US" sz="24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Smart City.</a:t>
            </a:r>
          </a:p>
          <a:p>
            <a:r>
              <a:rPr lang="ru-RU" sz="24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МЭШ является частью умного города, так как это вид получения образования с помощью </a:t>
            </a:r>
            <a:r>
              <a:rPr lang="en-US" sz="24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IT</a:t>
            </a:r>
            <a:r>
              <a:rPr lang="ru-RU" sz="2400" b="1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- технологий, а конструктор приложений – это инструментарий для создания интерактивных уроков и контента в МЭШ.</a:t>
            </a:r>
          </a:p>
        </p:txBody>
      </p:sp>
    </p:spTree>
    <p:extLst>
      <p:ext uri="{BB962C8B-B14F-4D97-AF65-F5344CB8AC3E}">
        <p14:creationId xmlns:p14="http://schemas.microsoft.com/office/powerpoint/2010/main" val="3356018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692696"/>
            <a:ext cx="846274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n w="18415" cmpd="sng">
                  <a:solidFill>
                    <a:schemeClr val="bg1">
                      <a:lumMod val="9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ru-RU" sz="4400" b="1" dirty="0">
                <a:ln w="18415" cmpd="sng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ГЕНЕРАЛЬНАЯ ЦЕЛЬ</a:t>
            </a:r>
          </a:p>
          <a:p>
            <a:endParaRPr lang="ru-RU" sz="4400" dirty="0">
              <a:ln w="18415" cmpd="sng">
                <a:solidFill>
                  <a:schemeClr val="bg1">
                    <a:lumMod val="95000"/>
                  </a:schemeClr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endParaRPr lang="ru-RU" sz="2800" dirty="0">
              <a:ln w="18415" cmpd="sng">
                <a:solidFill>
                  <a:schemeClr val="bg1">
                    <a:lumMod val="9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endParaRPr lang="ru-RU" sz="2800" dirty="0">
              <a:ln w="18415" cmpd="sng">
                <a:solidFill>
                  <a:schemeClr val="bg1">
                    <a:lumMod val="9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r>
              <a:rPr lang="ru-RU" sz="2800" dirty="0">
                <a:ln w="18415" cmpd="sng">
                  <a:solidFill>
                    <a:schemeClr val="bg1">
                      <a:lumMod val="95000"/>
                    </a:schemeClr>
                  </a:solidFill>
                  <a:prstDash val="solid"/>
                </a:ln>
                <a:solidFill>
                  <a:schemeClr val="bg1">
                    <a:lumMod val="8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Разработка прототипа конструктора для создания комплексных приложений в МЭШ учителями и учениками, не имеющих навыков программирования.</a:t>
            </a:r>
          </a:p>
          <a:p>
            <a:br>
              <a:rPr lang="ru-RU" sz="44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</a:rPr>
            </a:br>
            <a:endParaRPr lang="ru-RU" sz="4400" dirty="0">
              <a:ln w="18415" cmpd="sng">
                <a:solidFill>
                  <a:schemeClr val="bg1">
                    <a:lumMod val="95000"/>
                  </a:schemeClr>
                </a:solidFill>
                <a:prstDash val="solid"/>
              </a:ln>
              <a:solidFill>
                <a:schemeClr val="bg1">
                  <a:lumMod val="8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742B165C-AED0-4E43-BB8A-5E355E7049A1}"/>
              </a:ext>
            </a:extLst>
          </p:cNvPr>
          <p:cNvCxnSpPr>
            <a:cxnSpLocks/>
          </p:cNvCxnSpPr>
          <p:nvPr/>
        </p:nvCxnSpPr>
        <p:spPr>
          <a:xfrm>
            <a:off x="-108520" y="1412776"/>
            <a:ext cx="9468544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51027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3951</TotalTime>
  <Words>569</Words>
  <Application>Microsoft Office PowerPoint</Application>
  <PresentationFormat>Экран (4:3)</PresentationFormat>
  <Paragraphs>208</Paragraphs>
  <Slides>32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35" baseType="lpstr">
      <vt:lpstr>Arial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User</dc:creator>
  <cp:lastModifiedBy>Настя Шерстюгина</cp:lastModifiedBy>
  <cp:revision>110</cp:revision>
  <dcterms:created xsi:type="dcterms:W3CDTF">2018-11-05T12:39:35Z</dcterms:created>
  <dcterms:modified xsi:type="dcterms:W3CDTF">2018-11-22T18:42:00Z</dcterms:modified>
</cp:coreProperties>
</file>

<file path=docProps/thumbnail.jpeg>
</file>